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276" r:id="rId2"/>
    <p:sldId id="277" r:id="rId3"/>
    <p:sldId id="278" r:id="rId4"/>
    <p:sldId id="383" r:id="rId5"/>
    <p:sldId id="390" r:id="rId6"/>
    <p:sldId id="384" r:id="rId7"/>
    <p:sldId id="387" r:id="rId8"/>
    <p:sldId id="388" r:id="rId9"/>
    <p:sldId id="398" r:id="rId10"/>
    <p:sldId id="385" r:id="rId11"/>
    <p:sldId id="389" r:id="rId12"/>
    <p:sldId id="273" r:id="rId13"/>
    <p:sldId id="386" r:id="rId14"/>
    <p:sldId id="270" r:id="rId15"/>
    <p:sldId id="272" r:id="rId16"/>
    <p:sldId id="269" r:id="rId17"/>
    <p:sldId id="274" r:id="rId18"/>
    <p:sldId id="369" r:id="rId19"/>
    <p:sldId id="280" r:id="rId20"/>
    <p:sldId id="279" r:id="rId21"/>
    <p:sldId id="368" r:id="rId22"/>
    <p:sldId id="281" r:id="rId23"/>
    <p:sldId id="282" r:id="rId24"/>
    <p:sldId id="283" r:id="rId25"/>
    <p:sldId id="292" r:id="rId26"/>
    <p:sldId id="354" r:id="rId27"/>
    <p:sldId id="304" r:id="rId28"/>
    <p:sldId id="395" r:id="rId29"/>
    <p:sldId id="392" r:id="rId30"/>
    <p:sldId id="393" r:id="rId31"/>
    <p:sldId id="316" r:id="rId32"/>
    <p:sldId id="356" r:id="rId33"/>
    <p:sldId id="397" r:id="rId34"/>
    <p:sldId id="396" r:id="rId35"/>
    <p:sldId id="275" r:id="rId36"/>
    <p:sldId id="357" r:id="rId37"/>
    <p:sldId id="355"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286" r:id="rId51"/>
    <p:sldId id="285" r:id="rId52"/>
    <p:sldId id="287" r:id="rId53"/>
    <p:sldId id="289" r:id="rId54"/>
    <p:sldId id="300" r:id="rId55"/>
    <p:sldId id="342" r:id="rId56"/>
    <p:sldId id="301" r:id="rId57"/>
    <p:sldId id="362" r:id="rId58"/>
    <p:sldId id="363" r:id="rId59"/>
    <p:sldId id="399" r:id="rId60"/>
    <p:sldId id="400" r:id="rId61"/>
    <p:sldId id="351" r:id="rId62"/>
    <p:sldId id="346" r:id="rId63"/>
    <p:sldId id="331" r:id="rId64"/>
    <p:sldId id="401" r:id="rId6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9F3B9F"/>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71" autoAdjust="0"/>
    <p:restoredTop sz="94660"/>
  </p:normalViewPr>
  <p:slideViewPr>
    <p:cSldViewPr>
      <p:cViewPr varScale="1">
        <p:scale>
          <a:sx n="88" d="100"/>
          <a:sy n="88" d="100"/>
        </p:scale>
        <p:origin x="-9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846FD-2AC8-4BB9-8546-D7A831AC2955}" type="doc">
      <dgm:prSet loTypeId="urn:microsoft.com/office/officeart/2005/8/layout/arrow1" loCatId="process" qsTypeId="urn:microsoft.com/office/officeart/2005/8/quickstyle/simple1#1" qsCatId="simple" csTypeId="urn:microsoft.com/office/officeart/2005/8/colors/accent1_2#1" csCatId="accent1" phldr="1"/>
      <dgm:spPr/>
      <dgm:t>
        <a:bodyPr/>
        <a:lstStyle/>
        <a:p>
          <a:endParaRPr lang="en-US"/>
        </a:p>
      </dgm:t>
    </dgm:pt>
    <dgm:pt modelId="{00804A00-A169-4C50-B646-7ABDC8EF652E}">
      <dgm:prSet phldrT="[Text]"/>
      <dgm:spPr/>
      <dgm:t>
        <a:bodyPr/>
        <a:lstStyle/>
        <a:p>
          <a:r>
            <a:rPr lang="en-US" dirty="0" smtClean="0"/>
            <a:t>Mostly Loved, Valued, Secure, and Worthy</a:t>
          </a:r>
          <a:endParaRPr lang="en-US" dirty="0"/>
        </a:p>
      </dgm:t>
    </dgm:pt>
    <dgm:pt modelId="{CBEEB74B-DD71-43B8-A26D-9D522AFC7E1E}" type="parTrans" cxnId="{425CD193-0C9C-49C0-A4A1-63D40DFDF354}">
      <dgm:prSet/>
      <dgm:spPr/>
      <dgm:t>
        <a:bodyPr/>
        <a:lstStyle/>
        <a:p>
          <a:endParaRPr lang="en-US"/>
        </a:p>
      </dgm:t>
    </dgm:pt>
    <dgm:pt modelId="{7275D15A-9B36-4659-837C-693D355EE26F}" type="sibTrans" cxnId="{425CD193-0C9C-49C0-A4A1-63D40DFDF354}">
      <dgm:prSet/>
      <dgm:spPr/>
      <dgm:t>
        <a:bodyPr/>
        <a:lstStyle/>
        <a:p>
          <a:endParaRPr lang="en-US"/>
        </a:p>
      </dgm:t>
    </dgm:pt>
    <dgm:pt modelId="{9DBA1E3E-AF5A-4E15-9F7A-04FA12FA1256}">
      <dgm:prSet phldrT="[Text]"/>
      <dgm:spPr/>
      <dgm:t>
        <a:bodyPr/>
        <a:lstStyle/>
        <a:p>
          <a:r>
            <a:rPr lang="en-US" dirty="0" smtClean="0"/>
            <a:t>Mostly Rejected, Un-loveable, Unworthy and Repulsive</a:t>
          </a:r>
          <a:endParaRPr lang="en-US" dirty="0"/>
        </a:p>
      </dgm:t>
    </dgm:pt>
    <dgm:pt modelId="{9ACBB967-130A-4218-8342-A34564940CFC}" type="parTrans" cxnId="{9A4C872A-A525-4FAC-A161-2815148B7A16}">
      <dgm:prSet/>
      <dgm:spPr/>
      <dgm:t>
        <a:bodyPr/>
        <a:lstStyle/>
        <a:p>
          <a:endParaRPr lang="en-US"/>
        </a:p>
      </dgm:t>
    </dgm:pt>
    <dgm:pt modelId="{144BD348-2C30-4C97-B2D1-3511685E9F45}" type="sibTrans" cxnId="{9A4C872A-A525-4FAC-A161-2815148B7A16}">
      <dgm:prSet/>
      <dgm:spPr/>
      <dgm:t>
        <a:bodyPr/>
        <a:lstStyle/>
        <a:p>
          <a:endParaRPr lang="en-US"/>
        </a:p>
      </dgm:t>
    </dgm:pt>
    <dgm:pt modelId="{550B105F-3069-4ABD-B81A-2779617F5DB7}" type="pres">
      <dgm:prSet presAssocID="{B77846FD-2AC8-4BB9-8546-D7A831AC2955}" presName="cycle" presStyleCnt="0">
        <dgm:presLayoutVars>
          <dgm:dir/>
          <dgm:resizeHandles val="exact"/>
        </dgm:presLayoutVars>
      </dgm:prSet>
      <dgm:spPr/>
      <dgm:t>
        <a:bodyPr/>
        <a:lstStyle/>
        <a:p>
          <a:endParaRPr lang="en-US"/>
        </a:p>
      </dgm:t>
    </dgm:pt>
    <dgm:pt modelId="{0C153FC1-4A36-441F-B80B-A5993CE68094}" type="pres">
      <dgm:prSet presAssocID="{00804A00-A169-4C50-B646-7ABDC8EF652E}" presName="arrow" presStyleLbl="node1" presStyleIdx="0" presStyleCnt="2" custAng="0" custScaleY="116959">
        <dgm:presLayoutVars>
          <dgm:bulletEnabled val="1"/>
        </dgm:presLayoutVars>
      </dgm:prSet>
      <dgm:spPr/>
      <dgm:t>
        <a:bodyPr/>
        <a:lstStyle/>
        <a:p>
          <a:endParaRPr lang="en-US"/>
        </a:p>
      </dgm:t>
    </dgm:pt>
    <dgm:pt modelId="{CCA7348C-CDCE-4555-BF09-4F49197858A6}" type="pres">
      <dgm:prSet presAssocID="{9DBA1E3E-AF5A-4E15-9F7A-04FA12FA1256}" presName="arrow" presStyleLbl="node1" presStyleIdx="1" presStyleCnt="2" custScaleY="112342">
        <dgm:presLayoutVars>
          <dgm:bulletEnabled val="1"/>
        </dgm:presLayoutVars>
      </dgm:prSet>
      <dgm:spPr/>
      <dgm:t>
        <a:bodyPr/>
        <a:lstStyle/>
        <a:p>
          <a:endParaRPr lang="en-US"/>
        </a:p>
      </dgm:t>
    </dgm:pt>
  </dgm:ptLst>
  <dgm:cxnLst>
    <dgm:cxn modelId="{425CD193-0C9C-49C0-A4A1-63D40DFDF354}" srcId="{B77846FD-2AC8-4BB9-8546-D7A831AC2955}" destId="{00804A00-A169-4C50-B646-7ABDC8EF652E}" srcOrd="0" destOrd="0" parTransId="{CBEEB74B-DD71-43B8-A26D-9D522AFC7E1E}" sibTransId="{7275D15A-9B36-4659-837C-693D355EE26F}"/>
    <dgm:cxn modelId="{9D4FE2F5-6934-4A2D-8DFE-9DA7D745C76F}" type="presOf" srcId="{B77846FD-2AC8-4BB9-8546-D7A831AC2955}" destId="{550B105F-3069-4ABD-B81A-2779617F5DB7}" srcOrd="0" destOrd="0" presId="urn:microsoft.com/office/officeart/2005/8/layout/arrow1"/>
    <dgm:cxn modelId="{5A67880A-0601-4FF0-ABA2-41FE768B360C}" type="presOf" srcId="{9DBA1E3E-AF5A-4E15-9F7A-04FA12FA1256}" destId="{CCA7348C-CDCE-4555-BF09-4F49197858A6}" srcOrd="0" destOrd="0" presId="urn:microsoft.com/office/officeart/2005/8/layout/arrow1"/>
    <dgm:cxn modelId="{F5F980AA-6CA0-47D2-B004-243A970FF876}" type="presOf" srcId="{00804A00-A169-4C50-B646-7ABDC8EF652E}" destId="{0C153FC1-4A36-441F-B80B-A5993CE68094}" srcOrd="0" destOrd="0" presId="urn:microsoft.com/office/officeart/2005/8/layout/arrow1"/>
    <dgm:cxn modelId="{9A4C872A-A525-4FAC-A161-2815148B7A16}" srcId="{B77846FD-2AC8-4BB9-8546-D7A831AC2955}" destId="{9DBA1E3E-AF5A-4E15-9F7A-04FA12FA1256}" srcOrd="1" destOrd="0" parTransId="{9ACBB967-130A-4218-8342-A34564940CFC}" sibTransId="{144BD348-2C30-4C97-B2D1-3511685E9F45}"/>
    <dgm:cxn modelId="{CF4B6F8C-644F-47F1-9F85-81B4C92480E8}" type="presParOf" srcId="{550B105F-3069-4ABD-B81A-2779617F5DB7}" destId="{0C153FC1-4A36-441F-B80B-A5993CE68094}" srcOrd="0" destOrd="0" presId="urn:microsoft.com/office/officeart/2005/8/layout/arrow1"/>
    <dgm:cxn modelId="{44523CC8-8FFD-405E-B85C-5A20B9118C66}" type="presParOf" srcId="{550B105F-3069-4ABD-B81A-2779617F5DB7}" destId="{CCA7348C-CDCE-4555-BF09-4F49197858A6}" srcOrd="1" destOrd="0" presId="urn:microsoft.com/office/officeart/2005/8/layout/arrow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3FB17-615A-4C98-9A4E-EBAE602D55B1}" type="doc">
      <dgm:prSet loTypeId="urn:microsoft.com/office/officeart/2005/8/layout/hProcess3" loCatId="process" qsTypeId="urn:microsoft.com/office/officeart/2005/8/quickstyle/simple1#2" qsCatId="simple" csTypeId="urn:microsoft.com/office/officeart/2005/8/colors/colorful4" csCatId="colorful" phldr="1"/>
      <dgm:spPr/>
    </dgm:pt>
    <dgm:pt modelId="{DE300474-92EA-40D2-8AF4-7953E83F57D6}">
      <dgm:prSet phldrT="[Text]" custT="1"/>
      <dgm:spPr/>
      <dgm:t>
        <a:bodyPr/>
        <a:lstStyle/>
        <a:p>
          <a:r>
            <a:rPr lang="en-US" sz="2000" dirty="0" smtClean="0">
              <a:solidFill>
                <a:schemeClr val="bg1"/>
              </a:solidFill>
            </a:rPr>
            <a:t>Illness</a:t>
          </a:r>
          <a:endParaRPr lang="en-US" sz="2000" dirty="0">
            <a:solidFill>
              <a:schemeClr val="bg1"/>
            </a:solidFill>
          </a:endParaRPr>
        </a:p>
      </dgm:t>
    </dgm:pt>
    <dgm:pt modelId="{CC9135FD-3239-4C02-B170-1694975E4BC3}" type="parTrans" cxnId="{A582F3A7-B2B4-4E83-964F-2B26AAF21281}">
      <dgm:prSet/>
      <dgm:spPr/>
      <dgm:t>
        <a:bodyPr/>
        <a:lstStyle/>
        <a:p>
          <a:endParaRPr lang="en-US"/>
        </a:p>
      </dgm:t>
    </dgm:pt>
    <dgm:pt modelId="{9677677E-F946-4101-A7ED-AF1CE3766B74}" type="sibTrans" cxnId="{A582F3A7-B2B4-4E83-964F-2B26AAF21281}">
      <dgm:prSet/>
      <dgm:spPr/>
      <dgm:t>
        <a:bodyPr/>
        <a:lstStyle/>
        <a:p>
          <a:endParaRPr lang="en-US"/>
        </a:p>
      </dgm:t>
    </dgm:pt>
    <dgm:pt modelId="{C7356C18-1F70-400F-9617-805C45F0BF13}">
      <dgm:prSet phldrT="[Text]"/>
      <dgm:spPr/>
      <dgm:t>
        <a:bodyPr/>
        <a:lstStyle/>
        <a:p>
          <a:r>
            <a:rPr lang="en-US" dirty="0" smtClean="0">
              <a:solidFill>
                <a:schemeClr val="bg1"/>
              </a:solidFill>
            </a:rPr>
            <a:t>Stress</a:t>
          </a:r>
          <a:endParaRPr lang="en-US" dirty="0">
            <a:solidFill>
              <a:schemeClr val="bg1"/>
            </a:solidFill>
          </a:endParaRPr>
        </a:p>
      </dgm:t>
    </dgm:pt>
    <dgm:pt modelId="{9F637240-551E-4E50-A13B-F88C1A08D17E}" type="parTrans" cxnId="{468D0BB1-00C1-4FF5-A660-0BB05835C794}">
      <dgm:prSet/>
      <dgm:spPr/>
      <dgm:t>
        <a:bodyPr/>
        <a:lstStyle/>
        <a:p>
          <a:endParaRPr lang="en-US"/>
        </a:p>
      </dgm:t>
    </dgm:pt>
    <dgm:pt modelId="{FA587129-4E42-440B-A6DC-1AE547E58B94}" type="sibTrans" cxnId="{468D0BB1-00C1-4FF5-A660-0BB05835C794}">
      <dgm:prSet/>
      <dgm:spPr/>
      <dgm:t>
        <a:bodyPr/>
        <a:lstStyle/>
        <a:p>
          <a:endParaRPr lang="en-US"/>
        </a:p>
      </dgm:t>
    </dgm:pt>
    <dgm:pt modelId="{A0773F26-5920-4227-A19D-2C15D2A7B0D7}">
      <dgm:prSet phldrT="[Text]"/>
      <dgm:spPr/>
      <dgm:t>
        <a:bodyPr/>
        <a:lstStyle/>
        <a:p>
          <a:r>
            <a:rPr lang="en-US" dirty="0" smtClean="0">
              <a:solidFill>
                <a:schemeClr val="bg1"/>
              </a:solidFill>
            </a:rPr>
            <a:t>Trauma</a:t>
          </a:r>
          <a:endParaRPr lang="en-US" dirty="0">
            <a:solidFill>
              <a:schemeClr val="bg1"/>
            </a:solidFill>
          </a:endParaRPr>
        </a:p>
      </dgm:t>
    </dgm:pt>
    <dgm:pt modelId="{AB344EEB-E270-4AE3-9CBC-81834E46DE2B}" type="parTrans" cxnId="{8EA9298E-5407-44BB-80B7-A4CB87B0AA99}">
      <dgm:prSet/>
      <dgm:spPr/>
      <dgm:t>
        <a:bodyPr/>
        <a:lstStyle/>
        <a:p>
          <a:endParaRPr lang="en-US"/>
        </a:p>
      </dgm:t>
    </dgm:pt>
    <dgm:pt modelId="{E22F79DD-C5B1-4A39-BE97-2D8CF4AC793D}" type="sibTrans" cxnId="{8EA9298E-5407-44BB-80B7-A4CB87B0AA99}">
      <dgm:prSet/>
      <dgm:spPr/>
      <dgm:t>
        <a:bodyPr/>
        <a:lstStyle/>
        <a:p>
          <a:endParaRPr lang="en-US"/>
        </a:p>
      </dgm:t>
    </dgm:pt>
    <dgm:pt modelId="{85F7732E-B63C-44F6-AAEA-FD005373D091}" type="pres">
      <dgm:prSet presAssocID="{E293FB17-615A-4C98-9A4E-EBAE602D55B1}" presName="Name0" presStyleCnt="0">
        <dgm:presLayoutVars>
          <dgm:dir/>
          <dgm:animLvl val="lvl"/>
          <dgm:resizeHandles val="exact"/>
        </dgm:presLayoutVars>
      </dgm:prSet>
      <dgm:spPr/>
    </dgm:pt>
    <dgm:pt modelId="{ECBF2CFA-BC19-428A-8A54-D05B61FA53B8}" type="pres">
      <dgm:prSet presAssocID="{E293FB17-615A-4C98-9A4E-EBAE602D55B1}" presName="dummy" presStyleCnt="0"/>
      <dgm:spPr/>
    </dgm:pt>
    <dgm:pt modelId="{3FB40996-2ADB-4724-A2EE-88892E50DB20}" type="pres">
      <dgm:prSet presAssocID="{E293FB17-615A-4C98-9A4E-EBAE602D55B1}" presName="linH" presStyleCnt="0"/>
      <dgm:spPr/>
    </dgm:pt>
    <dgm:pt modelId="{D429D3DC-9167-49E4-93E6-743516FE1224}" type="pres">
      <dgm:prSet presAssocID="{E293FB17-615A-4C98-9A4E-EBAE602D55B1}" presName="padding1" presStyleCnt="0"/>
      <dgm:spPr/>
    </dgm:pt>
    <dgm:pt modelId="{FDB4B7B7-783B-4B0D-90CD-63CD7C1D1D46}" type="pres">
      <dgm:prSet presAssocID="{DE300474-92EA-40D2-8AF4-7953E83F57D6}" presName="linV" presStyleCnt="0"/>
      <dgm:spPr/>
    </dgm:pt>
    <dgm:pt modelId="{651F1341-5FFD-405D-A7DB-31253C4F5DB3}" type="pres">
      <dgm:prSet presAssocID="{DE300474-92EA-40D2-8AF4-7953E83F57D6}" presName="spVertical1" presStyleCnt="0"/>
      <dgm:spPr/>
    </dgm:pt>
    <dgm:pt modelId="{DE0CB3A8-BA63-41D1-90A0-8FE9E00F4728}" type="pres">
      <dgm:prSet presAssocID="{DE300474-92EA-40D2-8AF4-7953E83F57D6}" presName="parTx" presStyleLbl="revTx" presStyleIdx="0" presStyleCnt="3">
        <dgm:presLayoutVars>
          <dgm:chMax val="0"/>
          <dgm:chPref val="0"/>
          <dgm:bulletEnabled val="1"/>
        </dgm:presLayoutVars>
      </dgm:prSet>
      <dgm:spPr/>
      <dgm:t>
        <a:bodyPr/>
        <a:lstStyle/>
        <a:p>
          <a:endParaRPr lang="en-US"/>
        </a:p>
      </dgm:t>
    </dgm:pt>
    <dgm:pt modelId="{279C23A7-0921-47F6-B692-8E17FF9A6C34}" type="pres">
      <dgm:prSet presAssocID="{DE300474-92EA-40D2-8AF4-7953E83F57D6}" presName="spVertical2" presStyleCnt="0"/>
      <dgm:spPr/>
    </dgm:pt>
    <dgm:pt modelId="{5DEAB8C9-36DC-4F8F-BE71-70BD29375592}" type="pres">
      <dgm:prSet presAssocID="{DE300474-92EA-40D2-8AF4-7953E83F57D6}" presName="spVertical3" presStyleCnt="0"/>
      <dgm:spPr/>
    </dgm:pt>
    <dgm:pt modelId="{92BEB83F-0608-42A5-A31C-B544ADD4AD00}" type="pres">
      <dgm:prSet presAssocID="{9677677E-F946-4101-A7ED-AF1CE3766B74}" presName="space" presStyleCnt="0"/>
      <dgm:spPr/>
    </dgm:pt>
    <dgm:pt modelId="{05C497E4-4186-4315-B248-D3726E2243AB}" type="pres">
      <dgm:prSet presAssocID="{C7356C18-1F70-400F-9617-805C45F0BF13}" presName="linV" presStyleCnt="0"/>
      <dgm:spPr/>
    </dgm:pt>
    <dgm:pt modelId="{713865F0-60C9-403E-8563-7FBCEB3EBBA6}" type="pres">
      <dgm:prSet presAssocID="{C7356C18-1F70-400F-9617-805C45F0BF13}" presName="spVertical1" presStyleCnt="0"/>
      <dgm:spPr/>
    </dgm:pt>
    <dgm:pt modelId="{F7913A63-D53B-48DF-A7A0-AE73A2E3AB22}" type="pres">
      <dgm:prSet presAssocID="{C7356C18-1F70-400F-9617-805C45F0BF13}" presName="parTx" presStyleLbl="revTx" presStyleIdx="1" presStyleCnt="3">
        <dgm:presLayoutVars>
          <dgm:chMax val="0"/>
          <dgm:chPref val="0"/>
          <dgm:bulletEnabled val="1"/>
        </dgm:presLayoutVars>
      </dgm:prSet>
      <dgm:spPr/>
      <dgm:t>
        <a:bodyPr/>
        <a:lstStyle/>
        <a:p>
          <a:endParaRPr lang="en-US"/>
        </a:p>
      </dgm:t>
    </dgm:pt>
    <dgm:pt modelId="{EF143964-539F-4924-8CC8-2D1968F9D6DB}" type="pres">
      <dgm:prSet presAssocID="{C7356C18-1F70-400F-9617-805C45F0BF13}" presName="spVertical2" presStyleCnt="0"/>
      <dgm:spPr/>
    </dgm:pt>
    <dgm:pt modelId="{04D5501D-2B79-4102-9252-DB1DB7EB2193}" type="pres">
      <dgm:prSet presAssocID="{C7356C18-1F70-400F-9617-805C45F0BF13}" presName="spVertical3" presStyleCnt="0"/>
      <dgm:spPr/>
    </dgm:pt>
    <dgm:pt modelId="{233F7F70-6FEE-401B-8B15-7D580BC394E6}" type="pres">
      <dgm:prSet presAssocID="{FA587129-4E42-440B-A6DC-1AE547E58B94}" presName="space" presStyleCnt="0"/>
      <dgm:spPr/>
    </dgm:pt>
    <dgm:pt modelId="{69F03080-348C-436D-A243-BA4F41001210}" type="pres">
      <dgm:prSet presAssocID="{A0773F26-5920-4227-A19D-2C15D2A7B0D7}" presName="linV" presStyleCnt="0"/>
      <dgm:spPr/>
    </dgm:pt>
    <dgm:pt modelId="{1B2B114F-7590-47F6-87C5-812CC331FB4C}" type="pres">
      <dgm:prSet presAssocID="{A0773F26-5920-4227-A19D-2C15D2A7B0D7}" presName="spVertical1" presStyleCnt="0"/>
      <dgm:spPr/>
    </dgm:pt>
    <dgm:pt modelId="{CB5691AF-6F8C-4BCE-B76B-BD1861D8FBCD}" type="pres">
      <dgm:prSet presAssocID="{A0773F26-5920-4227-A19D-2C15D2A7B0D7}" presName="parTx" presStyleLbl="revTx" presStyleIdx="2" presStyleCnt="3">
        <dgm:presLayoutVars>
          <dgm:chMax val="0"/>
          <dgm:chPref val="0"/>
          <dgm:bulletEnabled val="1"/>
        </dgm:presLayoutVars>
      </dgm:prSet>
      <dgm:spPr/>
      <dgm:t>
        <a:bodyPr/>
        <a:lstStyle/>
        <a:p>
          <a:endParaRPr lang="en-US"/>
        </a:p>
      </dgm:t>
    </dgm:pt>
    <dgm:pt modelId="{0FEE3C8D-9786-4F4C-8F99-6D1B4C5F46E4}" type="pres">
      <dgm:prSet presAssocID="{A0773F26-5920-4227-A19D-2C15D2A7B0D7}" presName="spVertical2" presStyleCnt="0"/>
      <dgm:spPr/>
    </dgm:pt>
    <dgm:pt modelId="{1A1BBB3A-5E36-40D3-9C33-977C5B4A6D87}" type="pres">
      <dgm:prSet presAssocID="{A0773F26-5920-4227-A19D-2C15D2A7B0D7}" presName="spVertical3" presStyleCnt="0"/>
      <dgm:spPr/>
    </dgm:pt>
    <dgm:pt modelId="{E1526B62-4833-455E-AEFB-8016D1839DC1}" type="pres">
      <dgm:prSet presAssocID="{E293FB17-615A-4C98-9A4E-EBAE602D55B1}" presName="padding2" presStyleCnt="0"/>
      <dgm:spPr/>
    </dgm:pt>
    <dgm:pt modelId="{147BDE24-F67C-4758-97FC-D81C5DCBD831}" type="pres">
      <dgm:prSet presAssocID="{E293FB17-615A-4C98-9A4E-EBAE602D55B1}" presName="negArrow" presStyleCnt="0"/>
      <dgm:spPr/>
    </dgm:pt>
    <dgm:pt modelId="{EA0E8697-A7E2-44F4-B0B6-C341D4F9AE83}" type="pres">
      <dgm:prSet presAssocID="{E293FB17-615A-4C98-9A4E-EBAE602D55B1}" presName="backgroundArrow" presStyleLbl="node1" presStyleIdx="0" presStyleCnt="1"/>
      <dgm:spPr/>
    </dgm:pt>
  </dgm:ptLst>
  <dgm:cxnLst>
    <dgm:cxn modelId="{8EA9298E-5407-44BB-80B7-A4CB87B0AA99}" srcId="{E293FB17-615A-4C98-9A4E-EBAE602D55B1}" destId="{A0773F26-5920-4227-A19D-2C15D2A7B0D7}" srcOrd="2" destOrd="0" parTransId="{AB344EEB-E270-4AE3-9CBC-81834E46DE2B}" sibTransId="{E22F79DD-C5B1-4A39-BE97-2D8CF4AC793D}"/>
    <dgm:cxn modelId="{D0D488EC-9A75-4D42-9A04-145ED8563DB2}" type="presOf" srcId="{C7356C18-1F70-400F-9617-805C45F0BF13}" destId="{F7913A63-D53B-48DF-A7A0-AE73A2E3AB22}" srcOrd="0" destOrd="0" presId="urn:microsoft.com/office/officeart/2005/8/layout/hProcess3"/>
    <dgm:cxn modelId="{468D0BB1-00C1-4FF5-A660-0BB05835C794}" srcId="{E293FB17-615A-4C98-9A4E-EBAE602D55B1}" destId="{C7356C18-1F70-400F-9617-805C45F0BF13}" srcOrd="1" destOrd="0" parTransId="{9F637240-551E-4E50-A13B-F88C1A08D17E}" sibTransId="{FA587129-4E42-440B-A6DC-1AE547E58B94}"/>
    <dgm:cxn modelId="{AAF0B4BF-4C8E-4BAD-B684-6FDB92E25F3D}" type="presOf" srcId="{A0773F26-5920-4227-A19D-2C15D2A7B0D7}" destId="{CB5691AF-6F8C-4BCE-B76B-BD1861D8FBCD}" srcOrd="0" destOrd="0" presId="urn:microsoft.com/office/officeart/2005/8/layout/hProcess3"/>
    <dgm:cxn modelId="{0AEF9C20-0616-413D-A19D-3B767EFA18ED}" type="presOf" srcId="{DE300474-92EA-40D2-8AF4-7953E83F57D6}" destId="{DE0CB3A8-BA63-41D1-90A0-8FE9E00F4728}" srcOrd="0" destOrd="0" presId="urn:microsoft.com/office/officeart/2005/8/layout/hProcess3"/>
    <dgm:cxn modelId="{A582F3A7-B2B4-4E83-964F-2B26AAF21281}" srcId="{E293FB17-615A-4C98-9A4E-EBAE602D55B1}" destId="{DE300474-92EA-40D2-8AF4-7953E83F57D6}" srcOrd="0" destOrd="0" parTransId="{CC9135FD-3239-4C02-B170-1694975E4BC3}" sibTransId="{9677677E-F946-4101-A7ED-AF1CE3766B74}"/>
    <dgm:cxn modelId="{7FF954B8-928B-4845-9117-F5FCD2816699}" type="presOf" srcId="{E293FB17-615A-4C98-9A4E-EBAE602D55B1}" destId="{85F7732E-B63C-44F6-AAEA-FD005373D091}" srcOrd="0" destOrd="0" presId="urn:microsoft.com/office/officeart/2005/8/layout/hProcess3"/>
    <dgm:cxn modelId="{4E2C6217-9531-49FD-BEE2-94113A5C33CA}" type="presParOf" srcId="{85F7732E-B63C-44F6-AAEA-FD005373D091}" destId="{ECBF2CFA-BC19-428A-8A54-D05B61FA53B8}" srcOrd="0" destOrd="0" presId="urn:microsoft.com/office/officeart/2005/8/layout/hProcess3"/>
    <dgm:cxn modelId="{D6BAEBD3-AB0D-4C3B-8A70-A3EE6EB313D9}" type="presParOf" srcId="{85F7732E-B63C-44F6-AAEA-FD005373D091}" destId="{3FB40996-2ADB-4724-A2EE-88892E50DB20}" srcOrd="1" destOrd="0" presId="urn:microsoft.com/office/officeart/2005/8/layout/hProcess3"/>
    <dgm:cxn modelId="{86DB6F60-09D3-4F8A-85AC-F03AF1194BC4}" type="presParOf" srcId="{3FB40996-2ADB-4724-A2EE-88892E50DB20}" destId="{D429D3DC-9167-49E4-93E6-743516FE1224}" srcOrd="0" destOrd="0" presId="urn:microsoft.com/office/officeart/2005/8/layout/hProcess3"/>
    <dgm:cxn modelId="{B7EC3464-6259-4F5A-90A0-3C0A046A0982}" type="presParOf" srcId="{3FB40996-2ADB-4724-A2EE-88892E50DB20}" destId="{FDB4B7B7-783B-4B0D-90CD-63CD7C1D1D46}" srcOrd="1" destOrd="0" presId="urn:microsoft.com/office/officeart/2005/8/layout/hProcess3"/>
    <dgm:cxn modelId="{9F8CD0DB-DD81-441E-9546-9E348594CEE7}" type="presParOf" srcId="{FDB4B7B7-783B-4B0D-90CD-63CD7C1D1D46}" destId="{651F1341-5FFD-405D-A7DB-31253C4F5DB3}" srcOrd="0" destOrd="0" presId="urn:microsoft.com/office/officeart/2005/8/layout/hProcess3"/>
    <dgm:cxn modelId="{5BFC3701-0B4F-4F96-ADDC-B081B11AA936}" type="presParOf" srcId="{FDB4B7B7-783B-4B0D-90CD-63CD7C1D1D46}" destId="{DE0CB3A8-BA63-41D1-90A0-8FE9E00F4728}" srcOrd="1" destOrd="0" presId="urn:microsoft.com/office/officeart/2005/8/layout/hProcess3"/>
    <dgm:cxn modelId="{046C3AD7-07FC-4D4D-ABFB-F4895613AB8A}" type="presParOf" srcId="{FDB4B7B7-783B-4B0D-90CD-63CD7C1D1D46}" destId="{279C23A7-0921-47F6-B692-8E17FF9A6C34}" srcOrd="2" destOrd="0" presId="urn:microsoft.com/office/officeart/2005/8/layout/hProcess3"/>
    <dgm:cxn modelId="{25F76E4C-D8CD-4AEF-919F-2466454458D6}" type="presParOf" srcId="{FDB4B7B7-783B-4B0D-90CD-63CD7C1D1D46}" destId="{5DEAB8C9-36DC-4F8F-BE71-70BD29375592}" srcOrd="3" destOrd="0" presId="urn:microsoft.com/office/officeart/2005/8/layout/hProcess3"/>
    <dgm:cxn modelId="{C7CB5F9F-1885-451D-A822-DAA23269399E}" type="presParOf" srcId="{3FB40996-2ADB-4724-A2EE-88892E50DB20}" destId="{92BEB83F-0608-42A5-A31C-B544ADD4AD00}" srcOrd="2" destOrd="0" presId="urn:microsoft.com/office/officeart/2005/8/layout/hProcess3"/>
    <dgm:cxn modelId="{EA3051FF-0AF1-47EC-B526-BBB8693304DE}" type="presParOf" srcId="{3FB40996-2ADB-4724-A2EE-88892E50DB20}" destId="{05C497E4-4186-4315-B248-D3726E2243AB}" srcOrd="3" destOrd="0" presId="urn:microsoft.com/office/officeart/2005/8/layout/hProcess3"/>
    <dgm:cxn modelId="{4F3C665B-B6E3-423B-8B5B-3B8371EEEEDB}" type="presParOf" srcId="{05C497E4-4186-4315-B248-D3726E2243AB}" destId="{713865F0-60C9-403E-8563-7FBCEB3EBBA6}" srcOrd="0" destOrd="0" presId="urn:microsoft.com/office/officeart/2005/8/layout/hProcess3"/>
    <dgm:cxn modelId="{DA812E6A-48A4-465E-83AE-F82ED3B400FE}" type="presParOf" srcId="{05C497E4-4186-4315-B248-D3726E2243AB}" destId="{F7913A63-D53B-48DF-A7A0-AE73A2E3AB22}" srcOrd="1" destOrd="0" presId="urn:microsoft.com/office/officeart/2005/8/layout/hProcess3"/>
    <dgm:cxn modelId="{20117D6A-5083-44CB-9822-92BDBB6E0602}" type="presParOf" srcId="{05C497E4-4186-4315-B248-D3726E2243AB}" destId="{EF143964-539F-4924-8CC8-2D1968F9D6DB}" srcOrd="2" destOrd="0" presId="urn:microsoft.com/office/officeart/2005/8/layout/hProcess3"/>
    <dgm:cxn modelId="{DDCEF9CE-3623-4414-BA71-9AE47671D30D}" type="presParOf" srcId="{05C497E4-4186-4315-B248-D3726E2243AB}" destId="{04D5501D-2B79-4102-9252-DB1DB7EB2193}" srcOrd="3" destOrd="0" presId="urn:microsoft.com/office/officeart/2005/8/layout/hProcess3"/>
    <dgm:cxn modelId="{8F0454A4-0309-414D-89A0-84ED938E2105}" type="presParOf" srcId="{3FB40996-2ADB-4724-A2EE-88892E50DB20}" destId="{233F7F70-6FEE-401B-8B15-7D580BC394E6}" srcOrd="4" destOrd="0" presId="urn:microsoft.com/office/officeart/2005/8/layout/hProcess3"/>
    <dgm:cxn modelId="{87BD33D1-8CE3-4D0B-B533-1448F8F40A58}" type="presParOf" srcId="{3FB40996-2ADB-4724-A2EE-88892E50DB20}" destId="{69F03080-348C-436D-A243-BA4F41001210}" srcOrd="5" destOrd="0" presId="urn:microsoft.com/office/officeart/2005/8/layout/hProcess3"/>
    <dgm:cxn modelId="{3C66E9AC-C4ED-4D02-A59E-E09DF5CF5908}" type="presParOf" srcId="{69F03080-348C-436D-A243-BA4F41001210}" destId="{1B2B114F-7590-47F6-87C5-812CC331FB4C}" srcOrd="0" destOrd="0" presId="urn:microsoft.com/office/officeart/2005/8/layout/hProcess3"/>
    <dgm:cxn modelId="{E7BAFD92-BF51-475F-8850-291E4324D3F4}" type="presParOf" srcId="{69F03080-348C-436D-A243-BA4F41001210}" destId="{CB5691AF-6F8C-4BCE-B76B-BD1861D8FBCD}" srcOrd="1" destOrd="0" presId="urn:microsoft.com/office/officeart/2005/8/layout/hProcess3"/>
    <dgm:cxn modelId="{1F31CD48-D7F8-42ED-8858-5BF89D0F6745}" type="presParOf" srcId="{69F03080-348C-436D-A243-BA4F41001210}" destId="{0FEE3C8D-9786-4F4C-8F99-6D1B4C5F46E4}" srcOrd="2" destOrd="0" presId="urn:microsoft.com/office/officeart/2005/8/layout/hProcess3"/>
    <dgm:cxn modelId="{AF73E7AD-8AAA-48ED-8459-AEC7D0F2A13F}" type="presParOf" srcId="{69F03080-348C-436D-A243-BA4F41001210}" destId="{1A1BBB3A-5E36-40D3-9C33-977C5B4A6D87}" srcOrd="3" destOrd="0" presId="urn:microsoft.com/office/officeart/2005/8/layout/hProcess3"/>
    <dgm:cxn modelId="{6BEF016A-FD2E-4987-87B9-DA1A04B45C66}" type="presParOf" srcId="{3FB40996-2ADB-4724-A2EE-88892E50DB20}" destId="{E1526B62-4833-455E-AEFB-8016D1839DC1}" srcOrd="6" destOrd="0" presId="urn:microsoft.com/office/officeart/2005/8/layout/hProcess3"/>
    <dgm:cxn modelId="{7E42CA8F-977E-4D77-94E0-0B9C2AA8DC61}" type="presParOf" srcId="{3FB40996-2ADB-4724-A2EE-88892E50DB20}" destId="{147BDE24-F67C-4758-97FC-D81C5DCBD831}" srcOrd="7" destOrd="0" presId="urn:microsoft.com/office/officeart/2005/8/layout/hProcess3"/>
    <dgm:cxn modelId="{AB21E6F7-DD46-4AC6-B816-7FB4A193068D}" type="presParOf" srcId="{3FB40996-2ADB-4724-A2EE-88892E50DB20}" destId="{EA0E8697-A7E2-44F4-B0B6-C341D4F9AE83}" srcOrd="8"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153FC1-4A36-441F-B80B-A5993CE68094}">
      <dsp:nvSpPr>
        <dsp:cNvPr id="0" name=""/>
        <dsp:cNvSpPr/>
      </dsp:nvSpPr>
      <dsp:spPr>
        <a:xfrm rot="16200000">
          <a:off x="288" y="101478"/>
          <a:ext cx="3301193" cy="3861043"/>
        </a:xfrm>
        <a:prstGeom prst="upArrow">
          <a:avLst>
            <a:gd name="adj1" fmla="val 50000"/>
            <a:gd name="adj2" fmla="val 35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Mostly Loved, Valued, Secure, and Worthy</a:t>
          </a:r>
          <a:endParaRPr lang="en-US" sz="2400" kern="1200" dirty="0"/>
        </a:p>
      </dsp:txBody>
      <dsp:txXfrm rot="16200000">
        <a:off x="288" y="101478"/>
        <a:ext cx="3301193" cy="3861043"/>
      </dsp:txXfrm>
    </dsp:sp>
    <dsp:sp modelId="{CCA7348C-CDCE-4555-BF09-4F49197858A6}">
      <dsp:nvSpPr>
        <dsp:cNvPr id="0" name=""/>
        <dsp:cNvSpPr/>
      </dsp:nvSpPr>
      <dsp:spPr>
        <a:xfrm rot="5400000">
          <a:off x="3632717" y="177686"/>
          <a:ext cx="3301193" cy="3708627"/>
        </a:xfrm>
        <a:prstGeom prst="upArrow">
          <a:avLst>
            <a:gd name="adj1" fmla="val 50000"/>
            <a:gd name="adj2" fmla="val 35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Mostly Rejected, Un-loveable, Unworthy and Repulsive</a:t>
          </a:r>
          <a:endParaRPr lang="en-US" sz="2400" kern="1200" dirty="0"/>
        </a:p>
      </dsp:txBody>
      <dsp:txXfrm rot="5400000">
        <a:off x="3632717" y="177686"/>
        <a:ext cx="3301193" cy="37086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0E8697-A7E2-44F4-B0B6-C341D4F9AE83}">
      <dsp:nvSpPr>
        <dsp:cNvPr id="0" name=""/>
        <dsp:cNvSpPr/>
      </dsp:nvSpPr>
      <dsp:spPr>
        <a:xfrm>
          <a:off x="0" y="37800"/>
          <a:ext cx="3200400" cy="1296000"/>
        </a:xfrm>
        <a:prstGeom prst="rightArrow">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691AF-6F8C-4BCE-B76B-BD1861D8FBCD}">
      <dsp:nvSpPr>
        <dsp:cNvPr id="0" name=""/>
        <dsp:cNvSpPr/>
      </dsp:nvSpPr>
      <dsp:spPr>
        <a:xfrm>
          <a:off x="2109169" y="361800"/>
          <a:ext cx="77119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Trauma</a:t>
          </a:r>
          <a:endParaRPr lang="en-US" sz="1800" kern="1200" dirty="0">
            <a:solidFill>
              <a:schemeClr val="bg1"/>
            </a:solidFill>
          </a:endParaRPr>
        </a:p>
      </dsp:txBody>
      <dsp:txXfrm>
        <a:off x="2109169" y="361800"/>
        <a:ext cx="771190" cy="648000"/>
      </dsp:txXfrm>
    </dsp:sp>
    <dsp:sp modelId="{F7913A63-D53B-48DF-A7A0-AE73A2E3AB22}">
      <dsp:nvSpPr>
        <dsp:cNvPr id="0" name=""/>
        <dsp:cNvSpPr/>
      </dsp:nvSpPr>
      <dsp:spPr>
        <a:xfrm>
          <a:off x="1183741" y="361800"/>
          <a:ext cx="77119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Stress</a:t>
          </a:r>
          <a:endParaRPr lang="en-US" sz="1800" kern="1200" dirty="0">
            <a:solidFill>
              <a:schemeClr val="bg1"/>
            </a:solidFill>
          </a:endParaRPr>
        </a:p>
      </dsp:txBody>
      <dsp:txXfrm>
        <a:off x="1183741" y="361800"/>
        <a:ext cx="771190" cy="648000"/>
      </dsp:txXfrm>
    </dsp:sp>
    <dsp:sp modelId="{DE0CB3A8-BA63-41D1-90A0-8FE9E00F4728}">
      <dsp:nvSpPr>
        <dsp:cNvPr id="0" name=""/>
        <dsp:cNvSpPr/>
      </dsp:nvSpPr>
      <dsp:spPr>
        <a:xfrm>
          <a:off x="258313" y="361800"/>
          <a:ext cx="77119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Illness</a:t>
          </a:r>
          <a:endParaRPr lang="en-US" sz="2000" kern="1200" dirty="0">
            <a:solidFill>
              <a:schemeClr val="bg1"/>
            </a:solidFill>
          </a:endParaRPr>
        </a:p>
      </dsp:txBody>
      <dsp:txXfrm>
        <a:off x="258313" y="361800"/>
        <a:ext cx="771190" cy="648000"/>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3D20B53-13C3-46CE-B54F-ABBA3A3F8F00}" type="datetimeFigureOut">
              <a:rPr lang="en-US" smtClean="0"/>
              <a:pPr/>
              <a:t>5/2/2014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8AA964F-D565-49C9-9CF2-6C7095A00FD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DAE0D08-6E26-475F-95C7-59316C751FF1}" type="datetimeFigureOut">
              <a:rPr lang="en-US" smtClean="0"/>
              <a:pPr/>
              <a:t>5/2/2014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2150360-383D-43D3-9F98-BA809BA06EE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much for inviting me to talk</a:t>
            </a:r>
            <a:r>
              <a:rPr lang="en-US" baseline="0" dirty="0" smtClean="0"/>
              <a:t> today.  I hate to admit this, but there is little I like talking about more than child abuse. I know that sounds a little strange but whenever I am asked to talk about child abuse I feel hopeful that with more interest in this topic, we as a community will be able to take more actions to prevent child abuse and help those effected.  Many things have changed much since we founded the Center 18 years ago.  We understand better how to prevent abuse and how to treat it properly.  There is much more hope now.  We founded the Center with the goal of child abuse prevention.  </a:t>
            </a:r>
            <a:endParaRPr lang="en-US" dirty="0"/>
          </a:p>
        </p:txBody>
      </p:sp>
      <p:sp>
        <p:nvSpPr>
          <p:cNvPr id="4" name="Slide Number Placeholder 3"/>
          <p:cNvSpPr>
            <a:spLocks noGrp="1"/>
          </p:cNvSpPr>
          <p:nvPr>
            <p:ph type="sldNum" sz="quarter" idx="10"/>
          </p:nvPr>
        </p:nvSpPr>
        <p:spPr/>
        <p:txBody>
          <a:bodyPr/>
          <a:lstStyle/>
          <a:p>
            <a:fld id="{CEEF81E3-730B-4892-BDAD-F6713AE36CD6}"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EF81E3-730B-4892-BDAD-F6713AE36CD6}"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150360-383D-43D3-9F98-BA809BA06EEC}"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Ambivalence:  Maybe I should just give up.  Maybe I can’t do this.  Nothing will help.  My child is damaged goods.  If I change the way I am parenting, others will judge me.  No matter what I do, it always turns out the same.  If I give too much positive time, my child will be spoiled, not understand the real world, or feel like they are being rewarded for bad behavior.   </a:t>
            </a:r>
            <a:endParaRPr lang="en-US" dirty="0"/>
          </a:p>
        </p:txBody>
      </p:sp>
      <p:sp>
        <p:nvSpPr>
          <p:cNvPr id="4" name="Slide Number Placeholder 3"/>
          <p:cNvSpPr>
            <a:spLocks noGrp="1"/>
          </p:cNvSpPr>
          <p:nvPr>
            <p:ph type="sldNum" sz="quarter" idx="10"/>
          </p:nvPr>
        </p:nvSpPr>
        <p:spPr/>
        <p:txBody>
          <a:bodyPr/>
          <a:lstStyle/>
          <a:p>
            <a:fld id="{22150360-383D-43D3-9F98-BA809BA06EEC}"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Treating the parent as they should treat their child.  Example: day-wetting parent and sentences.</a:t>
            </a:r>
          </a:p>
          <a:p>
            <a:endParaRPr lang="en-US" dirty="0"/>
          </a:p>
        </p:txBody>
      </p:sp>
      <p:sp>
        <p:nvSpPr>
          <p:cNvPr id="4" name="Slide Number Placeholder 3"/>
          <p:cNvSpPr>
            <a:spLocks noGrp="1"/>
          </p:cNvSpPr>
          <p:nvPr>
            <p:ph type="sldNum" sz="quarter" idx="10"/>
          </p:nvPr>
        </p:nvSpPr>
        <p:spPr/>
        <p:txBody>
          <a:bodyPr/>
          <a:lstStyle/>
          <a:p>
            <a:fld id="{22150360-383D-43D3-9F98-BA809BA06EEC}"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82EFF4-253C-4B42-A05F-A0DF1591337B}" type="slidenum">
              <a:rPr lang="en-US" smtClean="0"/>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dirty="0">
              <a:solidFill>
                <a:prstClr val="black"/>
              </a:solidFill>
              <a:latin typeface="Arial" pitchFamily="34" charset="0"/>
              <a:cs typeface="Arial" pitchFamily="34"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6842BFDC-4F0D-4A9F-9762-A28832538F98}" type="datetime1">
              <a:rPr lang="en-US" smtClean="0"/>
              <a:pPr>
                <a:defRPr/>
              </a:pPr>
              <a:t>5/2/2014</a:t>
            </a:fld>
            <a:endParaRPr dirty="0"/>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r>
              <a:rPr dirty="0"/>
              <a:t>Family Enhancement Center </a:t>
            </a: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EB47866A-F300-4CE9-9BFC-6A0C25F44F95}" type="slidenum">
              <a:rPr/>
              <a:pPr>
                <a:defRPr/>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F078A4F6-D632-49C8-BE15-23E6712EE984}" type="datetime1">
              <a:rPr lang="en-US" smtClean="0">
                <a:solidFill>
                  <a:srgbClr val="B13F9A"/>
                </a:solidFill>
              </a:rPr>
              <a:pPr>
                <a:defRPr/>
              </a:pPr>
              <a:t>5/2/2014</a:t>
            </a:fld>
            <a:endParaRPr lang="en-US" dirty="0">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6" name="Slide Number Placeholder 15"/>
          <p:cNvSpPr>
            <a:spLocks noGrp="1"/>
          </p:cNvSpPr>
          <p:nvPr>
            <p:ph type="sldNum" sz="quarter" idx="12"/>
          </p:nvPr>
        </p:nvSpPr>
        <p:spPr/>
        <p:txBody>
          <a:bodyPr/>
          <a:lstStyle>
            <a:lvl1pPr>
              <a:defRPr/>
            </a:lvl1pPr>
          </a:lstStyle>
          <a:p>
            <a:pPr>
              <a:defRPr/>
            </a:pPr>
            <a:fld id="{EBFB22F2-B7F4-4F2D-858E-A1C26B51BD45}"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D3F9623B-8563-4363-AC94-A83CF853FF41}"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r>
              <a:rPr lang="en-US" dirty="0">
                <a:solidFill>
                  <a:srgbClr val="B13F9A"/>
                </a:solidFill>
              </a:rPr>
              <a:t>Family Enhancement Center </a:t>
            </a: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50A790D0-30AE-4C47-8A88-2829C746407A}"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6" name="Slide Number Placeholder 15"/>
          <p:cNvSpPr>
            <a:spLocks noGrp="1"/>
          </p:cNvSpPr>
          <p:nvPr>
            <p:ph type="sldNum" sz="quarter" idx="12"/>
          </p:nvPr>
        </p:nvSpPr>
        <p:spPr/>
        <p:txBody>
          <a:bodyPr/>
          <a:lstStyle>
            <a:lvl1pPr>
              <a:defRPr/>
            </a:lvl1pPr>
          </a:lstStyle>
          <a:p>
            <a:pPr>
              <a:defRPr/>
            </a:pPr>
            <a:fld id="{CF8C04B3-57FE-4DF4-9344-A9CF6D7C7A13}"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06C44C93-B693-4B5C-A71D-9C2187A5AE22}"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r>
              <a:rPr lang="en-US" dirty="0">
                <a:solidFill>
                  <a:srgbClr val="B13F9A"/>
                </a:solidFill>
              </a:rPr>
              <a:t>Family Enhancement Center </a:t>
            </a: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EF7DE3FB-BA60-4FE8-82DE-2F753A3D4898}" type="slidenum">
              <a:rPr lang="en-US">
                <a:solidFill>
                  <a:srgbClr val="B13F9A"/>
                </a:solidFill>
              </a:rPr>
              <a:pPr>
                <a:defRPr/>
              </a:pPr>
              <a:t>‹#›</a:t>
            </a:fld>
            <a:endParaRPr lang="en-US" dirty="0">
              <a:solidFill>
                <a:srgbClr val="B13F9A"/>
              </a:solidFill>
            </a:endParaRPr>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2D0BEC91-863B-4AE2-9EC4-B1F6D802744D}" type="datetime1">
              <a:rPr lang="en-US" smtClean="0">
                <a:solidFill>
                  <a:srgbClr val="B13F9A"/>
                </a:solidFill>
              </a:rPr>
              <a:pPr>
                <a:defRPr/>
              </a:pPr>
              <a:t>5/2/2014</a:t>
            </a:fld>
            <a:endParaRPr lang="en-US" dirty="0">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7" name="Slide Number Placeholder 15"/>
          <p:cNvSpPr>
            <a:spLocks noGrp="1"/>
          </p:cNvSpPr>
          <p:nvPr>
            <p:ph type="sldNum" sz="quarter" idx="12"/>
          </p:nvPr>
        </p:nvSpPr>
        <p:spPr/>
        <p:txBody>
          <a:bodyPr/>
          <a:lstStyle>
            <a:lvl1pPr>
              <a:defRPr/>
            </a:lvl1pPr>
          </a:lstStyle>
          <a:p>
            <a:pPr>
              <a:defRPr/>
            </a:pPr>
            <a:fld id="{71D6711B-A5BB-4D8A-8F24-3D985D8FBE05}"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7D5FB453-7736-476F-A78E-33C3C0B05C57}" type="datetime1">
              <a:rPr lang="en-US" smtClean="0">
                <a:solidFill>
                  <a:srgbClr val="B13F9A"/>
                </a:solidFill>
              </a:rPr>
              <a:pPr>
                <a:defRPr/>
              </a:pPr>
              <a:t>5/2/2014</a:t>
            </a:fld>
            <a:endParaRPr lang="en-US" dirty="0">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9" name="Slide Number Placeholder 15"/>
          <p:cNvSpPr>
            <a:spLocks noGrp="1"/>
          </p:cNvSpPr>
          <p:nvPr>
            <p:ph type="sldNum" sz="quarter" idx="12"/>
          </p:nvPr>
        </p:nvSpPr>
        <p:spPr/>
        <p:txBody>
          <a:bodyPr/>
          <a:lstStyle>
            <a:lvl1pPr>
              <a:defRPr/>
            </a:lvl1pPr>
          </a:lstStyle>
          <a:p>
            <a:pPr>
              <a:defRPr/>
            </a:pPr>
            <a:fld id="{53F1400A-9B11-44D8-976B-0DFFFE24C365}"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AAF47F0A-6D44-40AA-96FB-55692DBD4B96}" type="datetime1">
              <a:rPr lang="en-US" smtClean="0">
                <a:solidFill>
                  <a:srgbClr val="B13F9A"/>
                </a:solidFill>
              </a:rPr>
              <a:pPr>
                <a:defRPr/>
              </a:pPr>
              <a:t>5/2/2014</a:t>
            </a:fld>
            <a:endParaRPr lang="en-US" dirty="0">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5" name="Slide Number Placeholder 15"/>
          <p:cNvSpPr>
            <a:spLocks noGrp="1"/>
          </p:cNvSpPr>
          <p:nvPr>
            <p:ph type="sldNum" sz="quarter" idx="12"/>
          </p:nvPr>
        </p:nvSpPr>
        <p:spPr/>
        <p:txBody>
          <a:bodyPr/>
          <a:lstStyle>
            <a:lvl1pPr>
              <a:defRPr/>
            </a:lvl1pPr>
          </a:lstStyle>
          <a:p>
            <a:pPr>
              <a:defRPr/>
            </a:pPr>
            <a:fld id="{3AE2F582-3610-49B6-A36B-5E31D425F89F}"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CDA6AAF4-0D74-443B-ACA3-81F2988B6312}" type="datetime1">
              <a:rPr lang="en-US" smtClean="0">
                <a:solidFill>
                  <a:srgbClr val="B13F9A"/>
                </a:solidFill>
              </a:rPr>
              <a:pPr>
                <a:defRPr/>
              </a:pPr>
              <a:t>5/2/2014</a:t>
            </a:fld>
            <a:endParaRPr lang="en-US" dirty="0">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4" name="Slide Number Placeholder 15"/>
          <p:cNvSpPr>
            <a:spLocks noGrp="1"/>
          </p:cNvSpPr>
          <p:nvPr>
            <p:ph type="sldNum" sz="quarter" idx="12"/>
          </p:nvPr>
        </p:nvSpPr>
        <p:spPr/>
        <p:txBody>
          <a:bodyPr/>
          <a:lstStyle>
            <a:lvl1pPr>
              <a:defRPr/>
            </a:lvl1pPr>
          </a:lstStyle>
          <a:p>
            <a:pPr>
              <a:defRPr/>
            </a:pPr>
            <a:fld id="{689FC4D7-2002-41A2-ADBB-D94455519AEF}" type="slidenum">
              <a:rPr lang="en-US">
                <a:solidFill>
                  <a:srgbClr val="B13F9A"/>
                </a:solidFill>
              </a:rPr>
              <a:pPr>
                <a:defRPr/>
              </a:pPr>
              <a:t>‹#›</a:t>
            </a:fld>
            <a:endParaRPr lang="en-US" dirty="0">
              <a:solidFill>
                <a:srgbClr val="B13F9A"/>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DD6CAC23-2CA3-48F6-996E-786E99DB7F84}" type="datetime1">
              <a:rPr lang="en-US" smtClean="0">
                <a:solidFill>
                  <a:srgbClr val="B13F9A"/>
                </a:solidFill>
              </a:rPr>
              <a:pPr>
                <a:defRPr/>
              </a:pPr>
              <a:t>5/2/2014</a:t>
            </a:fld>
            <a:endParaRPr lang="en-US" dirty="0">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r>
              <a:rPr lang="en-US" dirty="0">
                <a:solidFill>
                  <a:srgbClr val="B13F9A"/>
                </a:solidFill>
              </a:rPr>
              <a:t>Family Enhancement Center </a:t>
            </a:r>
          </a:p>
        </p:txBody>
      </p:sp>
      <p:sp>
        <p:nvSpPr>
          <p:cNvPr id="7" name="Slide Number Placeholder 15"/>
          <p:cNvSpPr>
            <a:spLocks noGrp="1"/>
          </p:cNvSpPr>
          <p:nvPr>
            <p:ph type="sldNum" sz="quarter" idx="12"/>
          </p:nvPr>
        </p:nvSpPr>
        <p:spPr/>
        <p:txBody>
          <a:bodyPr/>
          <a:lstStyle>
            <a:lvl1pPr>
              <a:defRPr/>
            </a:lvl1pPr>
          </a:lstStyle>
          <a:p>
            <a:pPr>
              <a:defRPr/>
            </a:pPr>
            <a:fld id="{03994E3E-3920-469D-95FB-BC56EBEB14EC}" type="slidenum">
              <a:rPr lang="en-US">
                <a:solidFill>
                  <a:srgbClr val="B13F9A"/>
                </a:solidFill>
              </a:rPr>
              <a:pPr>
                <a:defRPr/>
              </a:pPr>
              <a:t>‹#›</a:t>
            </a:fld>
            <a:endParaRPr lang="en-US" dirty="0">
              <a:solidFill>
                <a:srgbClr val="B13F9A"/>
              </a:solidFill>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A901A70D-CE1B-4C7B-94A3-4093D3A459F7}" type="datetime1">
              <a:rPr lang="en-US" smtClean="0">
                <a:solidFill>
                  <a:srgbClr val="F4E7ED"/>
                </a:solidFill>
              </a:rPr>
              <a:pPr>
                <a:defRPr/>
              </a:pPr>
              <a:t>5/2/2014</a:t>
            </a:fld>
            <a:endParaRPr lang="en-US" dirty="0">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r>
              <a:rPr lang="en-US" dirty="0">
                <a:solidFill>
                  <a:srgbClr val="F4E7ED"/>
                </a:solidFill>
              </a:rPr>
              <a:t>Family Enhancement Center </a:t>
            </a:r>
          </a:p>
        </p:txBody>
      </p:sp>
      <p:sp>
        <p:nvSpPr>
          <p:cNvPr id="9" name="Slide Number Placeholder 6"/>
          <p:cNvSpPr>
            <a:spLocks noGrp="1"/>
          </p:cNvSpPr>
          <p:nvPr>
            <p:ph type="sldNum" sz="quarter" idx="12"/>
          </p:nvPr>
        </p:nvSpPr>
        <p:spPr/>
        <p:txBody>
          <a:bodyPr/>
          <a:lstStyle>
            <a:lvl1pPr>
              <a:defRPr/>
            </a:lvl1pPr>
            <a:extLst/>
          </a:lstStyle>
          <a:p>
            <a:pPr>
              <a:defRPr/>
            </a:pPr>
            <a:fld id="{FFBEAEA1-AC4A-4667-B1BA-E985380AF7A5}" type="slidenum">
              <a:rPr lang="en-US">
                <a:solidFill>
                  <a:srgbClr val="F4E7ED"/>
                </a:solidFill>
              </a:rPr>
              <a:pPr>
                <a:defRPr/>
              </a:pPr>
              <a:t>‹#›</a:t>
            </a:fld>
            <a:endParaRPr lang="en-US" dirty="0">
              <a:solidFill>
                <a:srgbClr val="F4E7ED"/>
              </a:solidFill>
            </a:endParaRPr>
          </a:p>
        </p:txBody>
      </p:sp>
    </p:spTree>
  </p:cSld>
  <p:clrMapOvr>
    <a:overrideClrMapping bg1="dk1" tx1="lt1" bg2="dk2" tx2="lt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31"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latin typeface="Arial" pitchFamily="34" charset="0"/>
                <a:cs typeface="Arial" pitchFamily="34" charset="0"/>
              </a:defRPr>
            </a:lvl1pPr>
            <a:extLst/>
          </a:lstStyle>
          <a:p>
            <a:pPr>
              <a:defRPr/>
            </a:pPr>
            <a:fld id="{F3652B56-0F13-4840-AA7B-385AEF84B4E4}" type="datetime1">
              <a:rPr lang="en-US" smtClean="0">
                <a:solidFill>
                  <a:srgbClr val="B13F9A"/>
                </a:solidFill>
              </a:rPr>
              <a:pPr>
                <a:defRPr/>
              </a:pPr>
              <a:t>5/2/2014</a:t>
            </a:fld>
            <a:endParaRPr lang="en-US" dirty="0">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latin typeface="Arial" pitchFamily="34" charset="0"/>
                <a:cs typeface="Arial" pitchFamily="34" charset="0"/>
              </a:defRPr>
            </a:lvl1pPr>
            <a:extLst/>
          </a:lstStyle>
          <a:p>
            <a:pPr>
              <a:defRPr/>
            </a:pPr>
            <a:r>
              <a:rPr lang="en-US" dirty="0">
                <a:solidFill>
                  <a:srgbClr val="B13F9A"/>
                </a:solidFill>
              </a:rPr>
              <a:t>Family Enhancement Center </a:t>
            </a: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latin typeface="Arial" pitchFamily="34" charset="0"/>
                <a:cs typeface="Arial" pitchFamily="34" charset="0"/>
              </a:defRPr>
            </a:lvl1pPr>
            <a:extLst/>
          </a:lstStyle>
          <a:p>
            <a:pPr>
              <a:defRPr/>
            </a:pPr>
            <a:fld id="{FFCBB81B-3770-4D19-8437-70B7A964AFE8}" type="slidenum">
              <a:rPr lang="en-US">
                <a:solidFill>
                  <a:srgbClr val="B13F9A"/>
                </a:solidFill>
              </a:rPr>
              <a:pPr>
                <a:defRPr/>
              </a:pPr>
              <a:t>‹#›</a:t>
            </a:fld>
            <a:endParaRPr lang="en-US" dirty="0">
              <a:solidFill>
                <a:srgbClr val="B13F9A"/>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hf sldNum="0" hdr="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9.jpeg"/><Relationship Id="rId7" Type="http://schemas.openxmlformats.org/officeDocument/2006/relationships/diagramColors" Target="../diagrams/colors1.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8.jpeg"/><Relationship Id="rId5" Type="http://schemas.openxmlformats.org/officeDocument/2006/relationships/diagramLayout" Target="../diagrams/layout1.xml"/><Relationship Id="rId10" Type="http://schemas.openxmlformats.org/officeDocument/2006/relationships/image" Target="../media/image47.jpeg"/><Relationship Id="rId4" Type="http://schemas.openxmlformats.org/officeDocument/2006/relationships/diagramData" Target="../diagrams/data1.xml"/><Relationship Id="rId9" Type="http://schemas.openxmlformats.org/officeDocument/2006/relationships/image" Target="../media/image4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genvievhypnosis.com/sites/default/files/images/BrainDev.jpg" TargetMode="External"/><Relationship Id="rId2" Type="http://schemas.openxmlformats.org/officeDocument/2006/relationships/hyperlink" Target="https://www.dfps.state.tx.us/Training/Trauma_Informed_Care/images/photo_page22.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133600" y="762000"/>
            <a:ext cx="6400800" cy="4762500"/>
          </a:xfrm>
        </p:spPr>
        <p:txBody>
          <a:bodyPr/>
          <a:lstStyle/>
          <a:p>
            <a:pPr eaLnBrk="1" hangingPunct="1">
              <a:lnSpc>
                <a:spcPct val="70000"/>
              </a:lnSpc>
            </a:pPr>
            <a:r>
              <a:rPr lang="en-US" sz="3200" dirty="0" smtClean="0"/>
              <a:t> Trauma Informed Parenting</a:t>
            </a:r>
            <a:endParaRPr lang="en-US" sz="3200" dirty="0" smtClean="0">
              <a:solidFill>
                <a:schemeClr val="bg1"/>
              </a:solidFill>
            </a:endParaRPr>
          </a:p>
          <a:p>
            <a:pPr eaLnBrk="1" hangingPunct="1">
              <a:lnSpc>
                <a:spcPct val="70000"/>
              </a:lnSpc>
            </a:pPr>
            <a:endParaRPr lang="en-US" sz="2400" dirty="0" smtClean="0">
              <a:solidFill>
                <a:schemeClr val="bg1"/>
              </a:solidFill>
            </a:endParaRPr>
          </a:p>
          <a:p>
            <a:pPr eaLnBrk="1" hangingPunct="1">
              <a:lnSpc>
                <a:spcPct val="70000"/>
              </a:lnSpc>
            </a:pPr>
            <a:r>
              <a:rPr lang="en-US" sz="2400" dirty="0" smtClean="0">
                <a:solidFill>
                  <a:schemeClr val="bg1"/>
                </a:solidFill>
              </a:rPr>
              <a:t>Libby Bergman, LICSW</a:t>
            </a:r>
          </a:p>
          <a:p>
            <a:pPr eaLnBrk="1" hangingPunct="1">
              <a:lnSpc>
                <a:spcPct val="70000"/>
              </a:lnSpc>
            </a:pPr>
            <a:endParaRPr lang="en-US" sz="2400" dirty="0" smtClean="0">
              <a:solidFill>
                <a:schemeClr val="bg1"/>
              </a:solidFill>
            </a:endParaRPr>
          </a:p>
          <a:p>
            <a:pPr eaLnBrk="1" hangingPunct="1">
              <a:lnSpc>
                <a:spcPct val="70000"/>
              </a:lnSpc>
            </a:pPr>
            <a:endParaRPr lang="en-US" sz="2400" dirty="0" smtClean="0">
              <a:solidFill>
                <a:schemeClr val="bg1"/>
              </a:solidFill>
            </a:endParaRPr>
          </a:p>
          <a:p>
            <a:pPr eaLnBrk="1" hangingPunct="1">
              <a:lnSpc>
                <a:spcPct val="70000"/>
              </a:lnSpc>
            </a:pPr>
            <a:r>
              <a:rPr lang="en-US" sz="2800" b="1" dirty="0" smtClean="0">
                <a:solidFill>
                  <a:schemeClr val="bg1"/>
                </a:solidFill>
              </a:rPr>
              <a:t>Family Enhancement Center</a:t>
            </a:r>
          </a:p>
          <a:p>
            <a:pPr eaLnBrk="1" hangingPunct="1">
              <a:lnSpc>
                <a:spcPct val="70000"/>
              </a:lnSpc>
            </a:pPr>
            <a:r>
              <a:rPr lang="en-US" sz="2400" dirty="0" smtClean="0">
                <a:solidFill>
                  <a:schemeClr val="bg1"/>
                </a:solidFill>
              </a:rPr>
              <a:t>4826 Chicago Avenue, Suite 105</a:t>
            </a:r>
          </a:p>
          <a:p>
            <a:pPr eaLnBrk="1" hangingPunct="1">
              <a:lnSpc>
                <a:spcPct val="70000"/>
              </a:lnSpc>
            </a:pPr>
            <a:r>
              <a:rPr lang="en-US" sz="2400" dirty="0" smtClean="0">
                <a:solidFill>
                  <a:schemeClr val="bg1"/>
                </a:solidFill>
              </a:rPr>
              <a:t>Minneapolis, MN 55417</a:t>
            </a:r>
          </a:p>
          <a:p>
            <a:pPr eaLnBrk="1" hangingPunct="1">
              <a:lnSpc>
                <a:spcPct val="70000"/>
              </a:lnSpc>
            </a:pPr>
            <a:r>
              <a:rPr lang="en-US" sz="2400" dirty="0" smtClean="0">
                <a:solidFill>
                  <a:schemeClr val="bg1"/>
                </a:solidFill>
              </a:rPr>
              <a:t>(612) 827-3028</a:t>
            </a:r>
            <a:endParaRPr lang="en-US" sz="1900" dirty="0" smtClean="0">
              <a:solidFill>
                <a:schemeClr val="bg1"/>
              </a:solidFill>
            </a:endParaRPr>
          </a:p>
          <a:p>
            <a:pPr eaLnBrk="1" hangingPunct="1">
              <a:lnSpc>
                <a:spcPct val="70000"/>
              </a:lnSpc>
            </a:pPr>
            <a:endParaRPr lang="en-US" sz="1900" dirty="0" smtClean="0"/>
          </a:p>
          <a:p>
            <a:pPr eaLnBrk="1" hangingPunct="1">
              <a:lnSpc>
                <a:spcPct val="70000"/>
              </a:lnSpc>
            </a:pPr>
            <a:r>
              <a:rPr lang="en-US" sz="1900" dirty="0" smtClean="0"/>
              <a:t>.</a:t>
            </a:r>
          </a:p>
        </p:txBody>
      </p:sp>
      <p:sp>
        <p:nvSpPr>
          <p:cNvPr id="7172" name="Date Placeholder 3"/>
          <p:cNvSpPr>
            <a:spLocks noGrp="1"/>
          </p:cNvSpPr>
          <p:nvPr>
            <p:ph type="dt" sz="half" idx="10"/>
          </p:nvPr>
        </p:nvSpPr>
        <p:spPr bwMode="auto">
          <a:noFill/>
          <a:ln>
            <a:miter lim="800000"/>
            <a:headEnd/>
            <a:tailEnd/>
          </a:ln>
        </p:spPr>
        <p:txBody>
          <a:bodyPr wrap="square" lIns="91440" rIns="91440" numCol="1" anchorCtr="0" compatLnSpc="1">
            <a:prstTxWarp prst="textNoShape">
              <a:avLst/>
            </a:prstTxWarp>
          </a:bodyPr>
          <a:lstStyle/>
          <a:p>
            <a:fld id="{6FD22A45-36D2-4FB7-8C6C-847716AB36B5}" type="datetime1">
              <a:rPr lang="en-US" smtClean="0">
                <a:latin typeface="Arial" charset="0"/>
                <a:cs typeface="Arial" charset="0"/>
              </a:rPr>
              <a:pPr/>
              <a:t>5/2/2014</a:t>
            </a:fld>
            <a:endParaRPr dirty="0" smtClean="0">
              <a:latin typeface="Arial" charset="0"/>
              <a:cs typeface="Arial" charset="0"/>
            </a:endParaRPr>
          </a:p>
        </p:txBody>
      </p:sp>
      <p:sp>
        <p:nvSpPr>
          <p:cNvPr id="7173" name="Footer Placeholder 4"/>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dirty="0" smtClean="0">
                <a:latin typeface="Arial" charset="0"/>
                <a:cs typeface="Arial" charset="0"/>
              </a:rPr>
              <a:t>Family Enhancement Center </a:t>
            </a:r>
          </a:p>
        </p:txBody>
      </p:sp>
      <p:pic>
        <p:nvPicPr>
          <p:cNvPr id="7171" name="Picture 2" descr="FEC LOGO.JPEG"/>
          <p:cNvPicPr>
            <a:picLocks noChangeAspect="1"/>
          </p:cNvPicPr>
          <p:nvPr/>
        </p:nvPicPr>
        <p:blipFill>
          <a:blip r:embed="rId2" cstate="print"/>
          <a:srcRect/>
          <a:stretch>
            <a:fillRect/>
          </a:stretch>
        </p:blipFill>
        <p:spPr bwMode="auto">
          <a:xfrm>
            <a:off x="914400" y="3505200"/>
            <a:ext cx="3251200" cy="2438400"/>
          </a:xfrm>
          <a:prstGeom prst="rect">
            <a:avLst/>
          </a:prstGeom>
          <a:noFill/>
          <a:ln w="9525">
            <a:noFill/>
            <a:miter lim="800000"/>
            <a:headEnd/>
            <a:tailEnd/>
          </a:ln>
        </p:spPr>
      </p:pic>
    </p:spTree>
  </p:cSld>
  <p:clrMapOvr>
    <a:masterClrMapping/>
  </p:clrMapOvr>
  <p:transition spd="med" advTm="82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en-US" dirty="0" smtClean="0"/>
              <a:t>Engagement</a:t>
            </a:r>
            <a:endParaRPr lang="en-US" dirty="0"/>
          </a:p>
        </p:txBody>
      </p:sp>
      <p:sp>
        <p:nvSpPr>
          <p:cNvPr id="3" name="Content Placeholder 2"/>
          <p:cNvSpPr>
            <a:spLocks noGrp="1"/>
          </p:cNvSpPr>
          <p:nvPr>
            <p:ph idx="1"/>
          </p:nvPr>
        </p:nvSpPr>
        <p:spPr>
          <a:xfrm>
            <a:off x="457200" y="1143000"/>
            <a:ext cx="7239000" cy="4846638"/>
          </a:xfrm>
        </p:spPr>
        <p:txBody>
          <a:bodyPr/>
          <a:lstStyle/>
          <a:p>
            <a:r>
              <a:rPr lang="en-US" dirty="0" smtClean="0"/>
              <a:t>Long term view.</a:t>
            </a:r>
          </a:p>
          <a:p>
            <a:r>
              <a:rPr lang="en-US" dirty="0" smtClean="0"/>
              <a:t>Being available for crisis or making sure someone is.</a:t>
            </a:r>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2050" name="Picture 2" descr="C:\Users\Libby\AppData\Local\Microsoft\Windows\Temporary Internet Files\Content.IE5\FL68ZHIZ\MP900427669[1].jpg"/>
          <p:cNvPicPr>
            <a:picLocks noChangeAspect="1" noChangeArrowheads="1"/>
          </p:cNvPicPr>
          <p:nvPr/>
        </p:nvPicPr>
        <p:blipFill>
          <a:blip r:embed="rId2" cstate="print"/>
          <a:srcRect/>
          <a:stretch>
            <a:fillRect/>
          </a:stretch>
        </p:blipFill>
        <p:spPr bwMode="auto">
          <a:xfrm>
            <a:off x="93306" y="3124200"/>
            <a:ext cx="7907694" cy="3047999"/>
          </a:xfrm>
          <a:prstGeom prst="rect">
            <a:avLst/>
          </a:prstGeom>
          <a:noFill/>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Understanding trauma’s effect on the brain</a:t>
            </a:r>
            <a:endParaRPr lang="en-US" dirty="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4098" name="Picture 2" descr="C:\Users\Libby\AppData\Local\Microsoft\Windows\Temporary Internet Files\Content.IE5\686UY76A\MP900321163[1].jpg"/>
          <p:cNvPicPr>
            <a:picLocks noChangeAspect="1" noChangeArrowheads="1"/>
          </p:cNvPicPr>
          <p:nvPr/>
        </p:nvPicPr>
        <p:blipFill>
          <a:blip r:embed="rId2" cstate="print"/>
          <a:srcRect/>
          <a:stretch>
            <a:fillRect/>
          </a:stretch>
        </p:blipFill>
        <p:spPr bwMode="auto">
          <a:xfrm>
            <a:off x="3124200" y="3886200"/>
            <a:ext cx="3657600" cy="2609088"/>
          </a:xfrm>
          <a:prstGeom prst="rect">
            <a:avLst/>
          </a:prstGeom>
          <a:noFill/>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Brain and Body Growth</a:t>
            </a:r>
          </a:p>
        </p:txBody>
      </p:sp>
      <p:pic>
        <p:nvPicPr>
          <p:cNvPr id="16386" name="pic"/>
          <p:cNvPicPr>
            <a:picLocks noGrp="1"/>
          </p:cNvPicPr>
          <p:nvPr>
            <p:ph idx="1"/>
          </p:nvPr>
        </p:nvPicPr>
        <p:blipFill>
          <a:blip r:embed="rId2" cstate="print"/>
          <a:stretch>
            <a:fillRect/>
          </a:stretch>
        </p:blipFill>
        <p:spPr>
          <a:xfrm>
            <a:off x="838200" y="1600200"/>
            <a:ext cx="7239000" cy="4724400"/>
          </a:xfrm>
        </p:spPr>
      </p:pic>
      <p:sp>
        <p:nvSpPr>
          <p:cNvPr id="16387" name="TextBox 4"/>
          <p:cNvSpPr txBox="1">
            <a:spLocks noChangeArrowheads="1"/>
          </p:cNvSpPr>
          <p:nvPr/>
        </p:nvSpPr>
        <p:spPr bwMode="auto">
          <a:xfrm>
            <a:off x="4419600" y="3505200"/>
            <a:ext cx="685800" cy="369888"/>
          </a:xfrm>
          <a:prstGeom prst="rect">
            <a:avLst/>
          </a:prstGeom>
          <a:noFill/>
          <a:ln w="9525">
            <a:noFill/>
            <a:miter lim="800000"/>
            <a:headEnd/>
            <a:tailEnd/>
          </a:ln>
        </p:spPr>
        <p:txBody>
          <a:bodyPr>
            <a:spAutoFit/>
          </a:bodyPr>
          <a:lstStyle/>
          <a:p>
            <a:r>
              <a:rPr lang="en-US" dirty="0">
                <a:latin typeface="Calibri" pitchFamily="34" charset="0"/>
              </a:rPr>
              <a:t>Body</a:t>
            </a:r>
          </a:p>
        </p:txBody>
      </p:sp>
      <p:sp>
        <p:nvSpPr>
          <p:cNvPr id="16388" name="TextBox 5"/>
          <p:cNvSpPr txBox="1">
            <a:spLocks noChangeArrowheads="1"/>
          </p:cNvSpPr>
          <p:nvPr/>
        </p:nvSpPr>
        <p:spPr bwMode="auto">
          <a:xfrm>
            <a:off x="5410200" y="4572000"/>
            <a:ext cx="762000" cy="369888"/>
          </a:xfrm>
          <a:prstGeom prst="rect">
            <a:avLst/>
          </a:prstGeom>
          <a:noFill/>
          <a:ln w="9525">
            <a:noFill/>
            <a:miter lim="800000"/>
            <a:headEnd/>
            <a:tailEnd/>
          </a:ln>
        </p:spPr>
        <p:txBody>
          <a:bodyPr>
            <a:spAutoFit/>
          </a:bodyPr>
          <a:lstStyle/>
          <a:p>
            <a:r>
              <a:rPr lang="en-US" dirty="0">
                <a:latin typeface="Calibri" pitchFamily="34" charset="0"/>
              </a:rPr>
              <a:t>Brain</a:t>
            </a:r>
          </a:p>
        </p:txBody>
      </p:sp>
      <p:sp>
        <p:nvSpPr>
          <p:cNvPr id="16389" name="TextBox 6"/>
          <p:cNvSpPr txBox="1">
            <a:spLocks noChangeArrowheads="1"/>
          </p:cNvSpPr>
          <p:nvPr/>
        </p:nvSpPr>
        <p:spPr bwMode="auto">
          <a:xfrm>
            <a:off x="3886200" y="5943600"/>
            <a:ext cx="1066800" cy="338138"/>
          </a:xfrm>
          <a:prstGeom prst="rect">
            <a:avLst/>
          </a:prstGeom>
          <a:noFill/>
          <a:ln w="9525">
            <a:noFill/>
            <a:miter lim="800000"/>
            <a:headEnd/>
            <a:tailEnd/>
          </a:ln>
        </p:spPr>
        <p:txBody>
          <a:bodyPr>
            <a:spAutoFit/>
          </a:bodyPr>
          <a:lstStyle/>
          <a:p>
            <a:pPr algn="ctr"/>
            <a:r>
              <a:rPr lang="en-US" sz="1600" dirty="0">
                <a:latin typeface="Calibri" pitchFamily="34" charset="0"/>
              </a:rPr>
              <a:t>Age</a:t>
            </a:r>
          </a:p>
        </p:txBody>
      </p:sp>
      <p:sp>
        <p:nvSpPr>
          <p:cNvPr id="8" name="TextBox 7"/>
          <p:cNvSpPr txBox="1"/>
          <p:nvPr/>
        </p:nvSpPr>
        <p:spPr>
          <a:xfrm>
            <a:off x="914400" y="2438400"/>
            <a:ext cx="400110" cy="2743200"/>
          </a:xfrm>
          <a:prstGeom prst="rect">
            <a:avLst/>
          </a:prstGeom>
          <a:noFill/>
        </p:spPr>
        <p:txBody>
          <a:bodyPr vert="vert270">
            <a:spAutoFit/>
          </a:bodyPr>
          <a:lstStyle/>
          <a:p>
            <a:pPr fontAlgn="auto">
              <a:spcBef>
                <a:spcPts val="0"/>
              </a:spcBef>
              <a:spcAft>
                <a:spcPts val="0"/>
              </a:spcAft>
              <a:defRPr/>
            </a:pPr>
            <a:r>
              <a:rPr lang="en-US" sz="1400" dirty="0">
                <a:latin typeface="+mn-lt"/>
                <a:cs typeface="+mn-cs"/>
              </a:rPr>
              <a:t>Multiples of Weight At Birth</a:t>
            </a:r>
          </a:p>
        </p:txBody>
      </p:sp>
      <p:sp>
        <p:nvSpPr>
          <p:cNvPr id="16391" name="TextBox 8"/>
          <p:cNvSpPr txBox="1">
            <a:spLocks noChangeArrowheads="1"/>
          </p:cNvSpPr>
          <p:nvPr/>
        </p:nvSpPr>
        <p:spPr bwMode="auto">
          <a:xfrm>
            <a:off x="1676400" y="5638800"/>
            <a:ext cx="6172200" cy="369888"/>
          </a:xfrm>
          <a:prstGeom prst="rect">
            <a:avLst/>
          </a:prstGeom>
          <a:noFill/>
          <a:ln w="9525">
            <a:noFill/>
            <a:miter lim="800000"/>
            <a:headEnd/>
            <a:tailEnd/>
          </a:ln>
        </p:spPr>
        <p:txBody>
          <a:bodyPr wrap="square">
            <a:spAutoFit/>
          </a:bodyPr>
          <a:lstStyle/>
          <a:p>
            <a:r>
              <a:rPr lang="en-US" dirty="0">
                <a:latin typeface="Calibri" pitchFamily="34" charset="0"/>
              </a:rPr>
              <a:t>1                  </a:t>
            </a:r>
            <a:r>
              <a:rPr lang="en-US" dirty="0" smtClean="0">
                <a:latin typeface="Calibri" pitchFamily="34" charset="0"/>
              </a:rPr>
              <a:t>    </a:t>
            </a:r>
            <a:r>
              <a:rPr lang="en-US" dirty="0">
                <a:latin typeface="Calibri" pitchFamily="34" charset="0"/>
              </a:rPr>
              <a:t>5                     10                      15                     20</a:t>
            </a:r>
          </a:p>
        </p:txBody>
      </p:sp>
      <p:sp>
        <p:nvSpPr>
          <p:cNvPr id="9" name="Date Placeholder 8"/>
          <p:cNvSpPr>
            <a:spLocks noGrp="1"/>
          </p:cNvSpPr>
          <p:nvPr>
            <p:ph type="dt" sz="half" idx="10"/>
          </p:nvPr>
        </p:nvSpPr>
        <p:spPr/>
        <p:txBody>
          <a:bodyPr/>
          <a:lstStyle/>
          <a:p>
            <a:pPr>
              <a:defRPr/>
            </a:pPr>
            <a:fld id="{3DBEB647-A006-46CD-9A4C-BCAF6D5B930D}" type="datetime1">
              <a:rPr lang="en-US" smtClean="0">
                <a:solidFill>
                  <a:srgbClr val="B13F9A"/>
                </a:solidFill>
              </a:rPr>
              <a:pPr>
                <a:defRPr/>
              </a:pPr>
              <a:t>5/2/2014</a:t>
            </a:fld>
            <a:endParaRPr lang="en-US" dirty="0">
              <a:solidFill>
                <a:srgbClr val="B13F9A"/>
              </a:solidFill>
            </a:endParaRPr>
          </a:p>
        </p:txBody>
      </p:sp>
      <p:sp>
        <p:nvSpPr>
          <p:cNvPr id="10" name="Footer Placeholder 9"/>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Change</a:t>
            </a:r>
            <a:endParaRPr lang="en-US" dirty="0"/>
          </a:p>
        </p:txBody>
      </p:sp>
      <p:pic>
        <p:nvPicPr>
          <p:cNvPr id="6" name="Content Placeholder 5" descr="Brain Images.jpg"/>
          <p:cNvPicPr>
            <a:picLocks noGrp="1" noChangeAspect="1"/>
          </p:cNvPicPr>
          <p:nvPr>
            <p:ph idx="1"/>
          </p:nvPr>
        </p:nvPicPr>
        <p:blipFill>
          <a:blip r:embed="rId2" cstate="print"/>
          <a:stretch>
            <a:fillRect/>
          </a:stretch>
        </p:blipFill>
        <p:spPr>
          <a:xfrm>
            <a:off x="1371601" y="2202465"/>
            <a:ext cx="5105400" cy="3893612"/>
          </a:xfrm>
        </p:spPr>
      </p:pic>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533400" y="0"/>
            <a:ext cx="7239000" cy="1143000"/>
          </a:xfrm>
        </p:spPr>
        <p:txBody>
          <a:bodyPr/>
          <a:lstStyle/>
          <a:p>
            <a:r>
              <a:rPr lang="en-US" sz="2400" dirty="0" smtClean="0"/>
              <a:t>The Brain – Thinking About Trauma </a:t>
            </a:r>
          </a:p>
        </p:txBody>
      </p:sp>
      <p:sp>
        <p:nvSpPr>
          <p:cNvPr id="4" name="Date Placeholder 3"/>
          <p:cNvSpPr>
            <a:spLocks noGrp="1"/>
          </p:cNvSpPr>
          <p:nvPr>
            <p:ph type="dt" sz="half" idx="10"/>
          </p:nvPr>
        </p:nvSpPr>
        <p:spPr/>
        <p:txBody>
          <a:bodyPr/>
          <a:lstStyle/>
          <a:p>
            <a:pPr>
              <a:defRPr/>
            </a:pPr>
            <a:fld id="{41A37883-B2D4-47D0-B4F2-E11D90E1418B}"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7" name="Content Placeholder 6" descr="Abuse Brain Image.jpg"/>
          <p:cNvPicPr>
            <a:picLocks noGrp="1" noChangeAspect="1"/>
          </p:cNvPicPr>
          <p:nvPr>
            <p:ph idx="1"/>
          </p:nvPr>
        </p:nvPicPr>
        <p:blipFill>
          <a:blip r:embed="rId2" cstate="print"/>
          <a:stretch>
            <a:fillRect/>
          </a:stretch>
        </p:blipFill>
        <p:spPr>
          <a:xfrm>
            <a:off x="914400" y="2006082"/>
            <a:ext cx="6952051" cy="4043540"/>
          </a:xfr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i="1" dirty="0" smtClean="0"/>
              <a:t>Sequential Neurodevelopment</a:t>
            </a:r>
            <a:r>
              <a:rPr lang="en-US" dirty="0" smtClean="0"/>
              <a:t/>
            </a:r>
            <a:br>
              <a:rPr lang="en-US" dirty="0" smtClean="0"/>
            </a:br>
            <a:endParaRPr lang="en-US" dirty="0"/>
          </a:p>
        </p:txBody>
      </p:sp>
      <p:sp>
        <p:nvSpPr>
          <p:cNvPr id="17410" name="Content Placeholder 2"/>
          <p:cNvSpPr>
            <a:spLocks noGrp="1"/>
          </p:cNvSpPr>
          <p:nvPr>
            <p:ph idx="1"/>
          </p:nvPr>
        </p:nvSpPr>
        <p:spPr/>
        <p:txBody>
          <a:bodyPr/>
          <a:lstStyle/>
          <a:p>
            <a:r>
              <a:rPr lang="en-US" dirty="0" smtClean="0"/>
              <a:t>The brain is undeveloped at birth</a:t>
            </a:r>
          </a:p>
          <a:p>
            <a:r>
              <a:rPr lang="en-US" dirty="0" smtClean="0"/>
              <a:t>The brain organizes from the "bottom" up - brainstem to cortex and from the inside out</a:t>
            </a:r>
          </a:p>
          <a:p>
            <a:r>
              <a:rPr lang="en-US" dirty="0" smtClean="0"/>
              <a:t>Organization and functional capacity of neural systems is sequential</a:t>
            </a:r>
          </a:p>
          <a:p>
            <a:r>
              <a:rPr lang="en-US" dirty="0" smtClean="0"/>
              <a:t>Experiences do not have equal "valence" throughout development</a:t>
            </a:r>
          </a:p>
          <a:p>
            <a:r>
              <a:rPr lang="en-US" dirty="0" smtClean="0"/>
              <a:t>All rights reserved © 2010 Bruce D. Perry</a:t>
            </a:r>
          </a:p>
          <a:p>
            <a:endParaRPr lang="en-US" dirty="0" smtClean="0"/>
          </a:p>
        </p:txBody>
      </p:sp>
      <p:sp>
        <p:nvSpPr>
          <p:cNvPr id="4" name="Date Placeholder 3"/>
          <p:cNvSpPr>
            <a:spLocks noGrp="1"/>
          </p:cNvSpPr>
          <p:nvPr>
            <p:ph type="dt" sz="half" idx="10"/>
          </p:nvPr>
        </p:nvSpPr>
        <p:spPr/>
        <p:txBody>
          <a:bodyPr/>
          <a:lstStyle/>
          <a:p>
            <a:pPr>
              <a:defRPr/>
            </a:pPr>
            <a:fld id="{75EE14D8-67EB-473D-820B-25FA7C61A751}"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1600" dirty="0" smtClean="0"/>
              <a:t/>
            </a:r>
            <a:br>
              <a:rPr lang="en-US" sz="1600" dirty="0" smtClean="0"/>
            </a:br>
            <a:r>
              <a:rPr lang="en-US" dirty="0" smtClean="0"/>
              <a:t/>
            </a:r>
            <a:br>
              <a:rPr lang="en-US" dirty="0" smtClean="0"/>
            </a:br>
            <a:endParaRPr lang="en-US" dirty="0"/>
          </a:p>
        </p:txBody>
      </p:sp>
      <p:pic>
        <p:nvPicPr>
          <p:cNvPr id="15362" name="pic"/>
          <p:cNvPicPr>
            <a:picLocks noGrp="1"/>
          </p:cNvPicPr>
          <p:nvPr>
            <p:ph idx="1"/>
          </p:nvPr>
        </p:nvPicPr>
        <p:blipFill>
          <a:blip r:embed="rId2" cstate="print"/>
          <a:srcRect/>
          <a:stretch>
            <a:fillRect/>
          </a:stretch>
        </p:blipFill>
        <p:spPr>
          <a:xfrm>
            <a:off x="1371600" y="1219200"/>
            <a:ext cx="5867400" cy="4800600"/>
          </a:xfrm>
        </p:spPr>
      </p:pic>
      <p:sp>
        <p:nvSpPr>
          <p:cNvPr id="3073" name="Rectangle 1"/>
          <p:cNvSpPr>
            <a:spLocks noChangeArrowheads="1"/>
          </p:cNvSpPr>
          <p:nvPr/>
        </p:nvSpPr>
        <p:spPr bwMode="auto">
          <a:xfrm>
            <a:off x="5029200" y="1600200"/>
            <a:ext cx="1828800" cy="3908425"/>
          </a:xfrm>
          <a:prstGeom prst="rect">
            <a:avLst/>
          </a:prstGeom>
          <a:noFill/>
          <a:ln w="9525">
            <a:noFill/>
            <a:miter lim="800000"/>
            <a:headEnd/>
            <a:tailEnd/>
          </a:ln>
          <a:effectLst/>
        </p:spPr>
        <p:txBody>
          <a:bodyPr anchor="ctr">
            <a:spAutoFit/>
          </a:bodyPr>
          <a:lstStyle/>
          <a:p>
            <a:pPr algn="ctr">
              <a:defRPr/>
            </a:pPr>
            <a:r>
              <a:rPr lang="en-US" sz="1600" dirty="0">
                <a:solidFill>
                  <a:srgbClr val="000000"/>
                </a:solidFill>
                <a:latin typeface="+mj-lt"/>
                <a:ea typeface="Calibri" pitchFamily="34" charset="0"/>
                <a:cs typeface="Arial" pitchFamily="34" charset="0"/>
              </a:rPr>
              <a:t>Abstract thought </a:t>
            </a:r>
            <a:br>
              <a:rPr lang="en-US" sz="1600" dirty="0">
                <a:solidFill>
                  <a:srgbClr val="000000"/>
                </a:solidFill>
                <a:latin typeface="+mj-lt"/>
                <a:ea typeface="Calibri" pitchFamily="34" charset="0"/>
                <a:cs typeface="Arial" pitchFamily="34" charset="0"/>
              </a:rPr>
            </a:br>
            <a:r>
              <a:rPr lang="en-US" sz="1600" dirty="0">
                <a:solidFill>
                  <a:srgbClr val="000000"/>
                </a:solidFill>
                <a:latin typeface="+mj-lt"/>
                <a:ea typeface="Calibri" pitchFamily="34" charset="0"/>
                <a:cs typeface="Arial" pitchFamily="34" charset="0"/>
              </a:rPr>
              <a:t>Concrete Thought </a:t>
            </a:r>
            <a:br>
              <a:rPr lang="en-US" sz="1600" dirty="0">
                <a:solidFill>
                  <a:srgbClr val="000000"/>
                </a:solidFill>
                <a:latin typeface="+mj-lt"/>
                <a:ea typeface="Calibri" pitchFamily="34" charset="0"/>
                <a:cs typeface="Arial" pitchFamily="34" charset="0"/>
              </a:rPr>
            </a:br>
            <a:r>
              <a:rPr lang="en-US" sz="1600" dirty="0">
                <a:solidFill>
                  <a:srgbClr val="000000"/>
                </a:solidFill>
                <a:latin typeface="+mj-lt"/>
                <a:ea typeface="Calibri" pitchFamily="34" charset="0"/>
                <a:cs typeface="Arial" pitchFamily="34" charset="0"/>
              </a:rPr>
              <a:t>Affiliation </a:t>
            </a:r>
          </a:p>
          <a:p>
            <a:pPr algn="ctr">
              <a:defRPr/>
            </a:pPr>
            <a:r>
              <a:rPr lang="en-US" sz="1600" dirty="0">
                <a:solidFill>
                  <a:srgbClr val="000000"/>
                </a:solidFill>
                <a:latin typeface="+mj-lt"/>
                <a:ea typeface="Calibri" pitchFamily="34" charset="0"/>
                <a:cs typeface="Arial" pitchFamily="34" charset="0"/>
              </a:rPr>
              <a:t>"Attachment" </a:t>
            </a:r>
            <a:br>
              <a:rPr lang="en-US" sz="1600" dirty="0">
                <a:solidFill>
                  <a:srgbClr val="000000"/>
                </a:solidFill>
                <a:latin typeface="+mj-lt"/>
                <a:ea typeface="Calibri" pitchFamily="34" charset="0"/>
                <a:cs typeface="Arial" pitchFamily="34" charset="0"/>
              </a:rPr>
            </a:br>
            <a:r>
              <a:rPr lang="en-US" sz="1600" dirty="0">
                <a:solidFill>
                  <a:srgbClr val="000000"/>
                </a:solidFill>
                <a:latin typeface="+mj-lt"/>
                <a:ea typeface="Calibri" pitchFamily="34" charset="0"/>
                <a:cs typeface="Arial" pitchFamily="34" charset="0"/>
              </a:rPr>
              <a:t>Sexual Behavior </a:t>
            </a:r>
            <a:br>
              <a:rPr lang="en-US" sz="1600" dirty="0">
                <a:solidFill>
                  <a:srgbClr val="000000"/>
                </a:solidFill>
                <a:latin typeface="+mj-lt"/>
                <a:ea typeface="Calibri" pitchFamily="34" charset="0"/>
                <a:cs typeface="Arial" pitchFamily="34" charset="0"/>
              </a:rPr>
            </a:br>
            <a:r>
              <a:rPr lang="en-US" sz="1600" dirty="0">
                <a:solidFill>
                  <a:srgbClr val="000000"/>
                </a:solidFill>
                <a:latin typeface="+mj-lt"/>
                <a:ea typeface="Calibri" pitchFamily="34" charset="0"/>
                <a:cs typeface="Arial" pitchFamily="34" charset="0"/>
              </a:rPr>
              <a:t>Emotional Reactivity</a:t>
            </a:r>
          </a:p>
          <a:p>
            <a:pPr algn="ctr">
              <a:defRPr/>
            </a:pPr>
            <a:r>
              <a:rPr lang="en-US" sz="1600" dirty="0">
                <a:latin typeface="+mj-lt"/>
                <a:cs typeface="+mn-cs"/>
              </a:rPr>
              <a:t>"Arousal" </a:t>
            </a:r>
            <a:br>
              <a:rPr lang="en-US" sz="1600" dirty="0">
                <a:latin typeface="+mj-lt"/>
                <a:cs typeface="+mn-cs"/>
              </a:rPr>
            </a:br>
            <a:r>
              <a:rPr lang="en-US" sz="1600" dirty="0">
                <a:latin typeface="+mj-lt"/>
                <a:cs typeface="+mn-cs"/>
              </a:rPr>
              <a:t>Appetite/Satiety</a:t>
            </a:r>
          </a:p>
          <a:p>
            <a:pPr algn="ctr">
              <a:defRPr/>
            </a:pPr>
            <a:r>
              <a:rPr lang="en-US" sz="1600" dirty="0">
                <a:solidFill>
                  <a:srgbClr val="000000"/>
                </a:solidFill>
                <a:latin typeface="+mj-lt"/>
                <a:ea typeface="Calibri" pitchFamily="34" charset="0"/>
                <a:cs typeface="Arial" pitchFamily="34" charset="0"/>
              </a:rPr>
              <a:t>Motor Regulation</a:t>
            </a:r>
          </a:p>
          <a:p>
            <a:pPr algn="ctr">
              <a:defRPr/>
            </a:pPr>
            <a:r>
              <a:rPr lang="en-US" sz="1600" dirty="0">
                <a:latin typeface="+mj-lt"/>
                <a:cs typeface="+mn-cs"/>
              </a:rPr>
              <a:t>Blood Pressure </a:t>
            </a:r>
            <a:br>
              <a:rPr lang="en-US" sz="1600" dirty="0">
                <a:latin typeface="+mj-lt"/>
                <a:cs typeface="+mn-cs"/>
              </a:rPr>
            </a:br>
            <a:r>
              <a:rPr lang="en-US" sz="1600" dirty="0">
                <a:latin typeface="+mj-lt"/>
                <a:cs typeface="+mn-cs"/>
              </a:rPr>
              <a:t>Heart Rate </a:t>
            </a:r>
            <a:br>
              <a:rPr lang="en-US" sz="1600" dirty="0">
                <a:latin typeface="+mj-lt"/>
                <a:cs typeface="+mn-cs"/>
              </a:rPr>
            </a:br>
            <a:r>
              <a:rPr lang="en-US" sz="1600" dirty="0">
                <a:latin typeface="+mj-lt"/>
                <a:cs typeface="+mn-cs"/>
              </a:rPr>
              <a:t>Body Temperature</a:t>
            </a:r>
            <a:endParaRPr lang="en-US" sz="1600" dirty="0">
              <a:solidFill>
                <a:srgbClr val="000000"/>
              </a:solidFill>
              <a:latin typeface="+mj-lt"/>
              <a:ea typeface="Calibri" pitchFamily="34" charset="0"/>
              <a:cs typeface="Arial" pitchFamily="34" charset="0"/>
            </a:endParaRPr>
          </a:p>
          <a:p>
            <a:pPr algn="ctr">
              <a:defRPr/>
            </a:pPr>
            <a:endParaRPr lang="en-US" sz="4000" dirty="0">
              <a:latin typeface="Arial" pitchFamily="34" charset="0"/>
              <a:cs typeface="Arial" pitchFamily="34" charset="0"/>
            </a:endParaRPr>
          </a:p>
        </p:txBody>
      </p:sp>
      <p:sp>
        <p:nvSpPr>
          <p:cNvPr id="15364" name="TextBox 7"/>
          <p:cNvSpPr txBox="1">
            <a:spLocks noChangeArrowheads="1"/>
          </p:cNvSpPr>
          <p:nvPr/>
        </p:nvSpPr>
        <p:spPr bwMode="auto">
          <a:xfrm>
            <a:off x="2819400" y="1905000"/>
            <a:ext cx="1143000" cy="338138"/>
          </a:xfrm>
          <a:prstGeom prst="rect">
            <a:avLst/>
          </a:prstGeom>
          <a:noFill/>
          <a:ln w="9525">
            <a:noFill/>
            <a:miter lim="800000"/>
            <a:headEnd/>
            <a:tailEnd/>
          </a:ln>
        </p:spPr>
        <p:txBody>
          <a:bodyPr>
            <a:spAutoFit/>
          </a:bodyPr>
          <a:lstStyle/>
          <a:p>
            <a:r>
              <a:rPr lang="en-US" sz="1600" dirty="0">
                <a:latin typeface="Calibri" pitchFamily="34" charset="0"/>
              </a:rPr>
              <a:t>NeoCortex</a:t>
            </a:r>
          </a:p>
        </p:txBody>
      </p:sp>
      <p:sp>
        <p:nvSpPr>
          <p:cNvPr id="15365" name="TextBox 8"/>
          <p:cNvSpPr txBox="1">
            <a:spLocks noChangeArrowheads="1"/>
          </p:cNvSpPr>
          <p:nvPr/>
        </p:nvSpPr>
        <p:spPr bwMode="auto">
          <a:xfrm>
            <a:off x="2971800" y="2895600"/>
            <a:ext cx="762000" cy="338138"/>
          </a:xfrm>
          <a:prstGeom prst="rect">
            <a:avLst/>
          </a:prstGeom>
          <a:noFill/>
          <a:ln w="9525">
            <a:noFill/>
            <a:miter lim="800000"/>
            <a:headEnd/>
            <a:tailEnd/>
          </a:ln>
        </p:spPr>
        <p:txBody>
          <a:bodyPr>
            <a:spAutoFit/>
          </a:bodyPr>
          <a:lstStyle/>
          <a:p>
            <a:r>
              <a:rPr lang="en-US" sz="1600" dirty="0">
                <a:latin typeface="Calibri" pitchFamily="34" charset="0"/>
              </a:rPr>
              <a:t>Limbic</a:t>
            </a:r>
          </a:p>
        </p:txBody>
      </p:sp>
      <p:sp>
        <p:nvSpPr>
          <p:cNvPr id="15366" name="TextBox 9"/>
          <p:cNvSpPr txBox="1">
            <a:spLocks noChangeArrowheads="1"/>
          </p:cNvSpPr>
          <p:nvPr/>
        </p:nvSpPr>
        <p:spPr bwMode="auto">
          <a:xfrm>
            <a:off x="2667000" y="3733800"/>
            <a:ext cx="1447800" cy="338554"/>
          </a:xfrm>
          <a:prstGeom prst="rect">
            <a:avLst/>
          </a:prstGeom>
          <a:noFill/>
          <a:ln w="9525">
            <a:noFill/>
            <a:miter lim="800000"/>
            <a:headEnd/>
            <a:tailEnd/>
          </a:ln>
        </p:spPr>
        <p:txBody>
          <a:bodyPr wrap="square">
            <a:spAutoFit/>
          </a:bodyPr>
          <a:lstStyle/>
          <a:p>
            <a:r>
              <a:rPr lang="en-US" sz="1600" dirty="0">
                <a:latin typeface="Calibri" pitchFamily="34" charset="0"/>
              </a:rPr>
              <a:t>Diencephalon</a:t>
            </a:r>
          </a:p>
        </p:txBody>
      </p:sp>
      <p:sp>
        <p:nvSpPr>
          <p:cNvPr id="15367" name="TextBox 10"/>
          <p:cNvSpPr txBox="1">
            <a:spLocks noChangeArrowheads="1"/>
          </p:cNvSpPr>
          <p:nvPr/>
        </p:nvSpPr>
        <p:spPr bwMode="auto">
          <a:xfrm>
            <a:off x="2819400" y="4724400"/>
            <a:ext cx="1066800" cy="338138"/>
          </a:xfrm>
          <a:prstGeom prst="rect">
            <a:avLst/>
          </a:prstGeom>
          <a:noFill/>
          <a:ln w="9525">
            <a:noFill/>
            <a:miter lim="800000"/>
            <a:headEnd/>
            <a:tailEnd/>
          </a:ln>
        </p:spPr>
        <p:txBody>
          <a:bodyPr>
            <a:spAutoFit/>
          </a:bodyPr>
          <a:lstStyle/>
          <a:p>
            <a:r>
              <a:rPr lang="en-US" sz="1600" dirty="0">
                <a:latin typeface="Calibri" pitchFamily="34" charset="0"/>
              </a:rPr>
              <a:t>Brainstem</a:t>
            </a:r>
            <a:endParaRPr lang="en-US" dirty="0">
              <a:latin typeface="Calibri" pitchFamily="34" charset="0"/>
            </a:endParaRPr>
          </a:p>
        </p:txBody>
      </p:sp>
      <p:sp>
        <p:nvSpPr>
          <p:cNvPr id="15368" name="TextBox 11"/>
          <p:cNvSpPr txBox="1">
            <a:spLocks noChangeArrowheads="1"/>
          </p:cNvSpPr>
          <p:nvPr/>
        </p:nvSpPr>
        <p:spPr bwMode="auto">
          <a:xfrm>
            <a:off x="1066800" y="457200"/>
            <a:ext cx="6553200" cy="461963"/>
          </a:xfrm>
          <a:prstGeom prst="rect">
            <a:avLst/>
          </a:prstGeom>
          <a:noFill/>
          <a:ln w="9525">
            <a:noFill/>
            <a:miter lim="800000"/>
            <a:headEnd/>
            <a:tailEnd/>
          </a:ln>
        </p:spPr>
        <p:txBody>
          <a:bodyPr>
            <a:spAutoFit/>
          </a:bodyPr>
          <a:lstStyle/>
          <a:p>
            <a:pPr algn="ctr"/>
            <a:r>
              <a:rPr lang="en-US" sz="2400" dirty="0">
                <a:latin typeface="Calibri" pitchFamily="34" charset="0"/>
              </a:rPr>
              <a:t>Bottom Up Development of the Human Brain</a:t>
            </a:r>
          </a:p>
        </p:txBody>
      </p:sp>
      <p:sp>
        <p:nvSpPr>
          <p:cNvPr id="10" name="Date Placeholder 9"/>
          <p:cNvSpPr>
            <a:spLocks noGrp="1"/>
          </p:cNvSpPr>
          <p:nvPr>
            <p:ph type="dt" sz="half" idx="10"/>
          </p:nvPr>
        </p:nvSpPr>
        <p:spPr/>
        <p:txBody>
          <a:bodyPr/>
          <a:lstStyle/>
          <a:p>
            <a:pPr>
              <a:defRPr/>
            </a:pPr>
            <a:fld id="{23E672C3-E8B5-4AAD-9E91-2C8510422D9A}" type="datetime1">
              <a:rPr lang="en-US" smtClean="0">
                <a:solidFill>
                  <a:srgbClr val="B13F9A"/>
                </a:solidFill>
              </a:rPr>
              <a:pPr>
                <a:defRPr/>
              </a:pPr>
              <a:t>5/2/2014</a:t>
            </a:fld>
            <a:endParaRPr lang="en-US" dirty="0">
              <a:solidFill>
                <a:srgbClr val="B13F9A"/>
              </a:solidFill>
            </a:endParaRPr>
          </a:p>
        </p:txBody>
      </p:sp>
      <p:sp>
        <p:nvSpPr>
          <p:cNvPr id="11" name="Footer Placeholder 10"/>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t>Use Dependent Development</a:t>
            </a:r>
          </a:p>
        </p:txBody>
      </p:sp>
      <p:sp>
        <p:nvSpPr>
          <p:cNvPr id="18434" name="Content Placeholder 2"/>
          <p:cNvSpPr>
            <a:spLocks noGrp="1"/>
          </p:cNvSpPr>
          <p:nvPr>
            <p:ph idx="1"/>
          </p:nvPr>
        </p:nvSpPr>
        <p:spPr/>
        <p:txBody>
          <a:bodyPr/>
          <a:lstStyle/>
          <a:p>
            <a:r>
              <a:rPr lang="en-US" dirty="0" smtClean="0"/>
              <a:t>The more a neural system is </a:t>
            </a:r>
            <a:br>
              <a:rPr lang="en-US" dirty="0" smtClean="0"/>
            </a:br>
            <a:r>
              <a:rPr lang="en-US" dirty="0" smtClean="0"/>
              <a:t>"activated," the more that system </a:t>
            </a:r>
            <a:br>
              <a:rPr lang="en-US" dirty="0" smtClean="0"/>
            </a:br>
            <a:r>
              <a:rPr lang="en-US" dirty="0" smtClean="0"/>
              <a:t>changes to reflect that pattern of </a:t>
            </a:r>
            <a:br>
              <a:rPr lang="en-US" dirty="0" smtClean="0"/>
            </a:br>
            <a:r>
              <a:rPr lang="en-US" dirty="0" smtClean="0"/>
              <a:t>activation</a:t>
            </a:r>
          </a:p>
          <a:p>
            <a:r>
              <a:rPr lang="en-US" i="1" dirty="0" smtClean="0"/>
              <a:t>This is the basis for development,  </a:t>
            </a:r>
            <a:br>
              <a:rPr lang="en-US" i="1" dirty="0" smtClean="0"/>
            </a:br>
            <a:r>
              <a:rPr lang="en-US" i="1" dirty="0" smtClean="0"/>
              <a:t>memory and learning </a:t>
            </a:r>
          </a:p>
          <a:p>
            <a:pPr>
              <a:buNone/>
            </a:pPr>
            <a:r>
              <a:rPr lang="en-US" i="1" dirty="0" smtClean="0"/>
              <a:t> </a:t>
            </a:r>
            <a:endParaRPr lang="en-US" dirty="0" smtClean="0"/>
          </a:p>
          <a:p>
            <a:endParaRPr lang="en-US" dirty="0" smtClean="0"/>
          </a:p>
        </p:txBody>
      </p:sp>
      <p:sp>
        <p:nvSpPr>
          <p:cNvPr id="4" name="Date Placeholder 3"/>
          <p:cNvSpPr>
            <a:spLocks noGrp="1"/>
          </p:cNvSpPr>
          <p:nvPr>
            <p:ph type="dt" sz="half" idx="10"/>
          </p:nvPr>
        </p:nvSpPr>
        <p:spPr/>
        <p:txBody>
          <a:bodyPr/>
          <a:lstStyle/>
          <a:p>
            <a:pPr>
              <a:defRPr/>
            </a:pPr>
            <a:fld id="{F9AA420D-1F19-4907-8559-01F6D8A9C1A8}"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Brain of child effected by trauma  or neglect</a:t>
            </a:r>
            <a:endParaRPr lang="en-US" dirty="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6" name="pic"/>
          <p:cNvPicPr>
            <a:picLocks noGrp="1"/>
          </p:cNvPicPr>
          <p:nvPr>
            <p:ph idx="1"/>
          </p:nvPr>
        </p:nvPicPr>
        <p:blipFill>
          <a:blip r:embed="rId2" cstate="print"/>
          <a:stretch>
            <a:fillRect/>
          </a:stretch>
        </p:blipFill>
        <p:spPr>
          <a:xfrm>
            <a:off x="914400" y="1752600"/>
            <a:ext cx="6705600" cy="4572000"/>
          </a:xfrm>
          <a:prstGeom prst="rect">
            <a:avLst/>
          </a:prstGeom>
        </p:spPr>
      </p:pic>
      <p:sp>
        <p:nvSpPr>
          <p:cNvPr id="7" name="TextBox 6"/>
          <p:cNvSpPr txBox="1"/>
          <p:nvPr/>
        </p:nvSpPr>
        <p:spPr>
          <a:xfrm>
            <a:off x="3810000" y="3124200"/>
            <a:ext cx="1295400" cy="338554"/>
          </a:xfrm>
          <a:prstGeom prst="rect">
            <a:avLst/>
          </a:prstGeom>
          <a:noFill/>
        </p:spPr>
        <p:txBody>
          <a:bodyPr wrap="square" rtlCol="0">
            <a:spAutoFit/>
          </a:bodyPr>
          <a:lstStyle/>
          <a:p>
            <a:r>
              <a:rPr lang="en-US" sz="1600" dirty="0" smtClean="0"/>
              <a:t>Neo Cortex</a:t>
            </a:r>
            <a:endParaRPr lang="en-US" sz="1600" dirty="0"/>
          </a:p>
        </p:txBody>
      </p:sp>
      <p:sp>
        <p:nvSpPr>
          <p:cNvPr id="8" name="TextBox 7"/>
          <p:cNvSpPr txBox="1"/>
          <p:nvPr/>
        </p:nvSpPr>
        <p:spPr>
          <a:xfrm>
            <a:off x="3962400" y="3810000"/>
            <a:ext cx="914400" cy="381000"/>
          </a:xfrm>
          <a:prstGeom prst="rect">
            <a:avLst/>
          </a:prstGeom>
          <a:noFill/>
        </p:spPr>
        <p:txBody>
          <a:bodyPr wrap="square" rtlCol="0">
            <a:spAutoFit/>
          </a:bodyPr>
          <a:lstStyle/>
          <a:p>
            <a:r>
              <a:rPr lang="en-US" dirty="0" smtClean="0"/>
              <a:t>Limbic</a:t>
            </a:r>
            <a:endParaRPr lang="en-US" dirty="0"/>
          </a:p>
        </p:txBody>
      </p:sp>
      <p:sp>
        <p:nvSpPr>
          <p:cNvPr id="9" name="TextBox 8"/>
          <p:cNvSpPr txBox="1"/>
          <p:nvPr/>
        </p:nvSpPr>
        <p:spPr>
          <a:xfrm>
            <a:off x="3581400" y="4572000"/>
            <a:ext cx="1676400" cy="369332"/>
          </a:xfrm>
          <a:prstGeom prst="rect">
            <a:avLst/>
          </a:prstGeom>
          <a:noFill/>
        </p:spPr>
        <p:txBody>
          <a:bodyPr wrap="square" rtlCol="0">
            <a:spAutoFit/>
          </a:bodyPr>
          <a:lstStyle/>
          <a:p>
            <a:pPr algn="ctr"/>
            <a:r>
              <a:rPr lang="en-US" dirty="0" smtClean="0"/>
              <a:t>Diencephalon</a:t>
            </a:r>
            <a:endParaRPr lang="en-US" dirty="0"/>
          </a:p>
        </p:txBody>
      </p:sp>
      <p:sp>
        <p:nvSpPr>
          <p:cNvPr id="10" name="TextBox 9"/>
          <p:cNvSpPr txBox="1"/>
          <p:nvPr/>
        </p:nvSpPr>
        <p:spPr>
          <a:xfrm>
            <a:off x="3810000" y="5257800"/>
            <a:ext cx="1295400" cy="338554"/>
          </a:xfrm>
          <a:prstGeom prst="rect">
            <a:avLst/>
          </a:prstGeom>
          <a:noFill/>
        </p:spPr>
        <p:txBody>
          <a:bodyPr wrap="square" rtlCol="0">
            <a:spAutoFit/>
          </a:bodyPr>
          <a:lstStyle/>
          <a:p>
            <a:r>
              <a:rPr lang="en-US" sz="1600" dirty="0" smtClean="0"/>
              <a:t>Brain Stem</a:t>
            </a:r>
            <a:endParaRPr lang="en-US" sz="1600"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Implications</a:t>
            </a:r>
            <a:r>
              <a:rPr lang="en-US" dirty="0" smtClean="0"/>
              <a:t> </a:t>
            </a:r>
            <a:r>
              <a:rPr lang="en-US" sz="3200" dirty="0" smtClean="0"/>
              <a:t>of</a:t>
            </a:r>
            <a:r>
              <a:rPr lang="en-US" dirty="0" smtClean="0"/>
              <a:t> </a:t>
            </a:r>
            <a:r>
              <a:rPr lang="en-US" sz="3200" dirty="0" smtClean="0"/>
              <a:t>Brain</a:t>
            </a:r>
            <a:r>
              <a:rPr lang="en-US" dirty="0" smtClean="0"/>
              <a:t> </a:t>
            </a:r>
            <a:r>
              <a:rPr lang="en-US" sz="2800" dirty="0" smtClean="0"/>
              <a:t>Development</a:t>
            </a:r>
            <a:endParaRPr lang="en-US" dirty="0"/>
          </a:p>
        </p:txBody>
      </p:sp>
      <p:sp>
        <p:nvSpPr>
          <p:cNvPr id="3" name="Content Placeholder 2"/>
          <p:cNvSpPr>
            <a:spLocks noGrp="1"/>
          </p:cNvSpPr>
          <p:nvPr>
            <p:ph idx="1"/>
          </p:nvPr>
        </p:nvSpPr>
        <p:spPr/>
        <p:txBody>
          <a:bodyPr/>
          <a:lstStyle/>
          <a:p>
            <a:r>
              <a:rPr lang="en-US" i="1" dirty="0" smtClean="0"/>
              <a:t>Early experiences have more weight</a:t>
            </a:r>
          </a:p>
          <a:p>
            <a:r>
              <a:rPr lang="en-US" dirty="0" smtClean="0"/>
              <a:t>Framework on which all else is hung</a:t>
            </a:r>
          </a:p>
          <a:p>
            <a:r>
              <a:rPr lang="en-US" dirty="0" smtClean="0"/>
              <a:t>Teeth Brushing – Automatic </a:t>
            </a:r>
          </a:p>
          <a:p>
            <a:r>
              <a:rPr lang="en-US" dirty="0" smtClean="0"/>
              <a:t>File Cabinet</a:t>
            </a:r>
          </a:p>
          <a:p>
            <a:endParaRPr lang="en-US" dirty="0"/>
          </a:p>
        </p:txBody>
      </p:sp>
      <p:sp>
        <p:nvSpPr>
          <p:cNvPr id="4" name="Date Placeholder 3"/>
          <p:cNvSpPr>
            <a:spLocks noGrp="1"/>
          </p:cNvSpPr>
          <p:nvPr>
            <p:ph type="dt" sz="half" idx="10"/>
          </p:nvPr>
        </p:nvSpPr>
        <p:spPr/>
        <p:txBody>
          <a:bodyPr/>
          <a:lstStyle/>
          <a:p>
            <a:pPr>
              <a:defRPr/>
            </a:pPr>
            <a:fld id="{05F942A9-DC84-4DCD-8D4F-D36409F343CA}"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1026" name="Picture 2" descr="C:\Users\Libby\AppData\Local\Microsoft\Windows\Temporary Internet Files\Content.IE5\JF8MXGUE\MP900442356[1].jpg"/>
          <p:cNvPicPr>
            <a:picLocks noChangeAspect="1" noChangeArrowheads="1"/>
          </p:cNvPicPr>
          <p:nvPr/>
        </p:nvPicPr>
        <p:blipFill>
          <a:blip r:embed="rId2" cstate="print"/>
          <a:srcRect/>
          <a:stretch>
            <a:fillRect/>
          </a:stretch>
        </p:blipFill>
        <p:spPr bwMode="auto">
          <a:xfrm>
            <a:off x="4114800" y="3810000"/>
            <a:ext cx="3048000" cy="2286000"/>
          </a:xfrm>
          <a:prstGeom prst="rect">
            <a:avLst/>
          </a:prstGeom>
          <a:noFill/>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39000" cy="1143000"/>
          </a:xfrm>
        </p:spPr>
        <p:txBody>
          <a:bodyPr/>
          <a:lstStyle/>
          <a:p>
            <a:r>
              <a:rPr lang="en-US" dirty="0" smtClean="0">
                <a:solidFill>
                  <a:schemeClr val="tx2"/>
                </a:solidFill>
              </a:rPr>
              <a:t>Family Enhancement Center</a:t>
            </a:r>
            <a:endParaRPr lang="en-US" dirty="0">
              <a:solidFill>
                <a:schemeClr val="tx2"/>
              </a:solidFill>
            </a:endParaRPr>
          </a:p>
        </p:txBody>
      </p:sp>
      <p:sp>
        <p:nvSpPr>
          <p:cNvPr id="3" name="Content Placeholder 2"/>
          <p:cNvSpPr>
            <a:spLocks noGrp="1"/>
          </p:cNvSpPr>
          <p:nvPr>
            <p:ph idx="1"/>
          </p:nvPr>
        </p:nvSpPr>
        <p:spPr>
          <a:xfrm>
            <a:off x="381000" y="2011362"/>
            <a:ext cx="7239000" cy="4846638"/>
          </a:xfrm>
        </p:spPr>
        <p:txBody>
          <a:bodyPr>
            <a:normAutofit/>
          </a:bodyPr>
          <a:lstStyle/>
          <a:p>
            <a:pPr>
              <a:buFont typeface="Wingdings" pitchFamily="2" charset="2"/>
              <a:buChar char="§"/>
            </a:pPr>
            <a:r>
              <a:rPr lang="en-US" sz="2400" dirty="0" smtClean="0"/>
              <a:t>Center Founded 20 years ago </a:t>
            </a:r>
          </a:p>
          <a:p>
            <a:pPr>
              <a:buFont typeface="Wingdings" pitchFamily="2" charset="2"/>
              <a:buChar char="§"/>
            </a:pPr>
            <a:r>
              <a:rPr lang="en-US" sz="2400" dirty="0" smtClean="0"/>
              <a:t>Committed to taking prevention action and treating the effects of child abuse.</a:t>
            </a:r>
          </a:p>
          <a:p>
            <a:pPr>
              <a:buFont typeface="Wingdings" pitchFamily="2" charset="2"/>
              <a:buChar char="§"/>
            </a:pPr>
            <a:r>
              <a:rPr lang="en-US" sz="2400" dirty="0" smtClean="0"/>
              <a:t>Educational services for professionals, parents and community members geared to goal of prevention</a:t>
            </a:r>
          </a:p>
          <a:p>
            <a:pPr>
              <a:buFont typeface="Wingdings" pitchFamily="2" charset="2"/>
              <a:buChar char="§"/>
            </a:pPr>
            <a:r>
              <a:rPr lang="en-US" sz="2400" dirty="0" smtClean="0"/>
              <a:t>Specialization in sexual abuse treatment and prevention</a:t>
            </a:r>
            <a:endParaRPr lang="en-US" sz="2400" dirty="0"/>
          </a:p>
        </p:txBody>
      </p:sp>
      <p:sp>
        <p:nvSpPr>
          <p:cNvPr id="5" name="Date Placeholder 4"/>
          <p:cNvSpPr>
            <a:spLocks noGrp="1"/>
          </p:cNvSpPr>
          <p:nvPr>
            <p:ph type="dt" sz="half" idx="10"/>
          </p:nvPr>
        </p:nvSpPr>
        <p:spPr/>
        <p:txBody>
          <a:bodyPr/>
          <a:lstStyle/>
          <a:p>
            <a:pPr>
              <a:defRPr/>
            </a:pPr>
            <a:fld id="{D8BFB445-FE08-434B-825A-96A12BF4DDE6}"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4" name="Picture 3" descr="Logo.jpg"/>
          <p:cNvPicPr>
            <a:picLocks noChangeAspect="1"/>
          </p:cNvPicPr>
          <p:nvPr/>
        </p:nvPicPr>
        <p:blipFill>
          <a:blip r:embed="rId3" cstate="print"/>
          <a:stretch>
            <a:fillRect/>
          </a:stretch>
        </p:blipFill>
        <p:spPr>
          <a:xfrm>
            <a:off x="228600" y="152400"/>
            <a:ext cx="929640" cy="927256"/>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a:t>
            </a:r>
            <a:endParaRPr lang="en-US" dirty="0"/>
          </a:p>
        </p:txBody>
      </p:sp>
      <p:sp>
        <p:nvSpPr>
          <p:cNvPr id="3" name="Content Placeholder 2"/>
          <p:cNvSpPr>
            <a:spLocks noGrp="1"/>
          </p:cNvSpPr>
          <p:nvPr>
            <p:ph idx="1"/>
          </p:nvPr>
        </p:nvSpPr>
        <p:spPr/>
        <p:txBody>
          <a:bodyPr/>
          <a:lstStyle/>
          <a:p>
            <a:r>
              <a:rPr lang="en-US" dirty="0" smtClean="0"/>
              <a:t>The brain is much more changeable than previously thought</a:t>
            </a:r>
          </a:p>
          <a:p>
            <a:r>
              <a:rPr lang="en-US" dirty="0" smtClean="0"/>
              <a:t>Early years – impact is major and small changes make a big difference</a:t>
            </a:r>
          </a:p>
          <a:p>
            <a:r>
              <a:rPr lang="en-US" dirty="0" smtClean="0"/>
              <a:t>Adolescence presents a new opportunity.</a:t>
            </a:r>
            <a:endParaRPr lang="en-US" dirty="0"/>
          </a:p>
        </p:txBody>
      </p:sp>
      <p:sp>
        <p:nvSpPr>
          <p:cNvPr id="4" name="Date Placeholder 3"/>
          <p:cNvSpPr>
            <a:spLocks noGrp="1"/>
          </p:cNvSpPr>
          <p:nvPr>
            <p:ph type="dt" sz="half" idx="10"/>
          </p:nvPr>
        </p:nvSpPr>
        <p:spPr/>
        <p:txBody>
          <a:bodyPr/>
          <a:lstStyle/>
          <a:p>
            <a:pPr>
              <a:defRPr/>
            </a:pPr>
            <a:fld id="{0788E5A6-64E7-4CC7-A745-3C62158D135F}"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Implications</a:t>
            </a:r>
            <a:r>
              <a:rPr lang="en-US" dirty="0" smtClean="0"/>
              <a:t> </a:t>
            </a:r>
            <a:r>
              <a:rPr lang="en-US" sz="3200" dirty="0" smtClean="0"/>
              <a:t>of</a:t>
            </a:r>
            <a:r>
              <a:rPr lang="en-US" dirty="0" smtClean="0"/>
              <a:t> </a:t>
            </a:r>
            <a:r>
              <a:rPr lang="en-US" sz="3200" dirty="0" smtClean="0"/>
              <a:t>Brain</a:t>
            </a:r>
            <a:r>
              <a:rPr lang="en-US" dirty="0" smtClean="0"/>
              <a:t> </a:t>
            </a:r>
            <a:r>
              <a:rPr lang="en-US" sz="2800" dirty="0" smtClean="0"/>
              <a:t>Development</a:t>
            </a:r>
            <a:endParaRPr lang="en-US" dirty="0"/>
          </a:p>
        </p:txBody>
      </p:sp>
      <p:sp>
        <p:nvSpPr>
          <p:cNvPr id="3" name="Content Placeholder 2"/>
          <p:cNvSpPr>
            <a:spLocks noGrp="1"/>
          </p:cNvSpPr>
          <p:nvPr>
            <p:ph idx="1"/>
          </p:nvPr>
        </p:nvSpPr>
        <p:spPr/>
        <p:txBody>
          <a:bodyPr/>
          <a:lstStyle/>
          <a:p>
            <a:r>
              <a:rPr lang="en-US" i="1" dirty="0" smtClean="0"/>
              <a:t>Neuron connections develop through stimulation.  </a:t>
            </a:r>
          </a:p>
          <a:p>
            <a:r>
              <a:rPr lang="en-US" i="1" dirty="0" smtClean="0"/>
              <a:t>Growth does not occur unless the pathways are stimulated through interactions and experiences.  </a:t>
            </a:r>
          </a:p>
          <a:p>
            <a:r>
              <a:rPr lang="en-US" i="1" dirty="0" smtClean="0"/>
              <a:t>Areas with no stimulation are under-developed</a:t>
            </a:r>
          </a:p>
          <a:p>
            <a:endParaRPr lang="en-US" dirty="0"/>
          </a:p>
        </p:txBody>
      </p:sp>
      <p:sp>
        <p:nvSpPr>
          <p:cNvPr id="4" name="Date Placeholder 3"/>
          <p:cNvSpPr>
            <a:spLocks noGrp="1"/>
          </p:cNvSpPr>
          <p:nvPr>
            <p:ph type="dt" sz="half" idx="10"/>
          </p:nvPr>
        </p:nvSpPr>
        <p:spPr/>
        <p:txBody>
          <a:bodyPr/>
          <a:lstStyle/>
          <a:p>
            <a:pPr>
              <a:defRPr/>
            </a:pPr>
            <a:fld id="{6712ED55-D813-4CC6-99A3-247F2D3D7874}"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1028" name="Picture 4" descr="C:\Users\Libby\AppData\Local\Microsoft\Windows\Temporary Internet Files\Content.IE5\GE6B90GD\MP900437200[1].jpg"/>
          <p:cNvPicPr>
            <a:picLocks noChangeAspect="1" noChangeArrowheads="1"/>
          </p:cNvPicPr>
          <p:nvPr/>
        </p:nvPicPr>
        <p:blipFill>
          <a:blip r:embed="rId2" cstate="print"/>
          <a:srcRect/>
          <a:stretch>
            <a:fillRect/>
          </a:stretch>
        </p:blipFill>
        <p:spPr bwMode="auto">
          <a:xfrm>
            <a:off x="5029200" y="4191000"/>
            <a:ext cx="2514600" cy="1887147"/>
          </a:xfrm>
          <a:prstGeom prst="rect">
            <a:avLst/>
          </a:prstGeom>
          <a:noFill/>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Implications</a:t>
            </a:r>
            <a:r>
              <a:rPr lang="en-US" dirty="0" smtClean="0"/>
              <a:t> </a:t>
            </a:r>
            <a:r>
              <a:rPr lang="en-US" sz="3200" dirty="0" smtClean="0"/>
              <a:t>of</a:t>
            </a:r>
            <a:r>
              <a:rPr lang="en-US" dirty="0" smtClean="0"/>
              <a:t> </a:t>
            </a:r>
            <a:r>
              <a:rPr lang="en-US" sz="3200" dirty="0" smtClean="0"/>
              <a:t>Brain</a:t>
            </a:r>
            <a:r>
              <a:rPr lang="en-US" dirty="0" smtClean="0"/>
              <a:t> </a:t>
            </a:r>
            <a:r>
              <a:rPr lang="en-US" sz="2800" dirty="0" smtClean="0"/>
              <a:t>Development</a:t>
            </a:r>
            <a:endParaRPr lang="en-US" dirty="0"/>
          </a:p>
        </p:txBody>
      </p:sp>
      <p:sp>
        <p:nvSpPr>
          <p:cNvPr id="3" name="Content Placeholder 2"/>
          <p:cNvSpPr>
            <a:spLocks noGrp="1"/>
          </p:cNvSpPr>
          <p:nvPr>
            <p:ph idx="1"/>
          </p:nvPr>
        </p:nvSpPr>
        <p:spPr/>
        <p:txBody>
          <a:bodyPr/>
          <a:lstStyle/>
          <a:p>
            <a:r>
              <a:rPr lang="en-US" i="1" dirty="0" smtClean="0"/>
              <a:t>Neural Pathways get worn into the brain like a running path get worn into the dirt.  </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dirty="0" smtClean="0"/>
          </a:p>
          <a:p>
            <a:r>
              <a:rPr lang="en-US" i="1" dirty="0" smtClean="0"/>
              <a:t>Eventually - State becomes Trait</a:t>
            </a:r>
          </a:p>
          <a:p>
            <a:endParaRPr lang="en-US" dirty="0"/>
          </a:p>
        </p:txBody>
      </p:sp>
      <p:sp>
        <p:nvSpPr>
          <p:cNvPr id="4" name="Date Placeholder 3"/>
          <p:cNvSpPr>
            <a:spLocks noGrp="1"/>
          </p:cNvSpPr>
          <p:nvPr>
            <p:ph type="dt" sz="half" idx="10"/>
          </p:nvPr>
        </p:nvSpPr>
        <p:spPr/>
        <p:txBody>
          <a:bodyPr/>
          <a:lstStyle/>
          <a:p>
            <a:pPr>
              <a:defRPr/>
            </a:pPr>
            <a:fld id="{6712ED55-D813-4CC6-99A3-247F2D3D7874}"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2053" name="Picture 5" descr="C:\Users\Libby\AppData\Local\Microsoft\Windows\Temporary Internet Files\Content.IE5\JF8MXGUE\MP900401359[1].jpg"/>
          <p:cNvPicPr>
            <a:picLocks noChangeAspect="1" noChangeArrowheads="1"/>
          </p:cNvPicPr>
          <p:nvPr/>
        </p:nvPicPr>
        <p:blipFill>
          <a:blip r:embed="rId2" cstate="print"/>
          <a:srcRect/>
          <a:stretch>
            <a:fillRect/>
          </a:stretch>
        </p:blipFill>
        <p:spPr bwMode="auto">
          <a:xfrm>
            <a:off x="2362200" y="2590800"/>
            <a:ext cx="2590800" cy="2590800"/>
          </a:xfrm>
          <a:prstGeom prst="rect">
            <a:avLst/>
          </a:prstGeom>
          <a:noFill/>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Implications</a:t>
            </a:r>
            <a:r>
              <a:rPr lang="en-US" dirty="0" smtClean="0"/>
              <a:t> </a:t>
            </a:r>
            <a:r>
              <a:rPr lang="en-US" sz="3200" dirty="0" smtClean="0"/>
              <a:t>of</a:t>
            </a:r>
            <a:r>
              <a:rPr lang="en-US" dirty="0" smtClean="0"/>
              <a:t> </a:t>
            </a:r>
            <a:r>
              <a:rPr lang="en-US" sz="3200" dirty="0" smtClean="0"/>
              <a:t>Brain</a:t>
            </a:r>
            <a:r>
              <a:rPr lang="en-US" dirty="0" smtClean="0"/>
              <a:t> </a:t>
            </a:r>
            <a:r>
              <a:rPr lang="en-US" sz="2800" dirty="0" smtClean="0"/>
              <a:t>Development</a:t>
            </a:r>
            <a:endParaRPr lang="en-US" dirty="0"/>
          </a:p>
        </p:txBody>
      </p:sp>
      <p:sp>
        <p:nvSpPr>
          <p:cNvPr id="3" name="Content Placeholder 2"/>
          <p:cNvSpPr>
            <a:spLocks noGrp="1"/>
          </p:cNvSpPr>
          <p:nvPr>
            <p:ph idx="1"/>
          </p:nvPr>
        </p:nvSpPr>
        <p:spPr/>
        <p:txBody>
          <a:bodyPr/>
          <a:lstStyle/>
          <a:p>
            <a:r>
              <a:rPr lang="en-US" i="1" dirty="0" smtClean="0"/>
              <a:t>Adolescent brain experiences major changes until approximately age 25.</a:t>
            </a:r>
          </a:p>
          <a:p>
            <a:r>
              <a:rPr lang="en-US" i="1" dirty="0" smtClean="0"/>
              <a:t>These changes are primarily in the pruning of neural pathways and thickening of the pathways.</a:t>
            </a:r>
          </a:p>
          <a:p>
            <a:endParaRPr lang="en-US" dirty="0"/>
          </a:p>
        </p:txBody>
      </p:sp>
      <p:sp>
        <p:nvSpPr>
          <p:cNvPr id="4" name="Date Placeholder 3"/>
          <p:cNvSpPr>
            <a:spLocks noGrp="1"/>
          </p:cNvSpPr>
          <p:nvPr>
            <p:ph type="dt" sz="half" idx="10"/>
          </p:nvPr>
        </p:nvSpPr>
        <p:spPr/>
        <p:txBody>
          <a:bodyPr/>
          <a:lstStyle/>
          <a:p>
            <a:pPr>
              <a:defRPr/>
            </a:pPr>
            <a:fld id="{17684498-1789-43C6-B337-430E53D6E70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3074" name="Picture 2" descr="C:\Users\Libby\AppData\Local\Microsoft\Windows\Temporary Internet Files\Content.IE5\GE6B90GD\MP900401884[1].jpg"/>
          <p:cNvPicPr>
            <a:picLocks noChangeAspect="1" noChangeArrowheads="1"/>
          </p:cNvPicPr>
          <p:nvPr/>
        </p:nvPicPr>
        <p:blipFill>
          <a:blip r:embed="rId2" cstate="print"/>
          <a:srcRect/>
          <a:stretch>
            <a:fillRect/>
          </a:stretch>
        </p:blipFill>
        <p:spPr bwMode="auto">
          <a:xfrm>
            <a:off x="3276600" y="3505200"/>
            <a:ext cx="3914488" cy="3131591"/>
          </a:xfrm>
          <a:prstGeom prst="rect">
            <a:avLst/>
          </a:prstGeom>
          <a:noFill/>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Implications</a:t>
            </a:r>
            <a:r>
              <a:rPr lang="en-US" dirty="0" smtClean="0"/>
              <a:t> </a:t>
            </a:r>
            <a:r>
              <a:rPr lang="en-US" sz="3200" dirty="0" smtClean="0"/>
              <a:t>of</a:t>
            </a:r>
            <a:r>
              <a:rPr lang="en-US" dirty="0" smtClean="0"/>
              <a:t> </a:t>
            </a:r>
            <a:r>
              <a:rPr lang="en-US" sz="3200" dirty="0" smtClean="0"/>
              <a:t>Brain</a:t>
            </a:r>
            <a:r>
              <a:rPr lang="en-US" dirty="0" smtClean="0"/>
              <a:t> </a:t>
            </a:r>
            <a:r>
              <a:rPr lang="en-US" sz="2800" dirty="0" smtClean="0"/>
              <a:t>Development</a:t>
            </a:r>
            <a:endParaRPr lang="en-US" dirty="0"/>
          </a:p>
        </p:txBody>
      </p:sp>
      <p:sp>
        <p:nvSpPr>
          <p:cNvPr id="3" name="Content Placeholder 2"/>
          <p:cNvSpPr>
            <a:spLocks noGrp="1"/>
          </p:cNvSpPr>
          <p:nvPr>
            <p:ph idx="1"/>
          </p:nvPr>
        </p:nvSpPr>
        <p:spPr/>
        <p:txBody>
          <a:bodyPr/>
          <a:lstStyle/>
          <a:p>
            <a:r>
              <a:rPr lang="en-US" i="1" dirty="0" smtClean="0"/>
              <a:t>Adolescent brain presents an opportunity to get rid of old pathways that are dysfunctional.  </a:t>
            </a:r>
          </a:p>
          <a:p>
            <a:r>
              <a:rPr lang="en-US" i="1" dirty="0" smtClean="0"/>
              <a:t>And thicken up healthy patterns.</a:t>
            </a:r>
          </a:p>
          <a:p>
            <a:endParaRPr lang="en-US" dirty="0"/>
          </a:p>
        </p:txBody>
      </p:sp>
      <p:sp>
        <p:nvSpPr>
          <p:cNvPr id="4" name="Date Placeholder 3"/>
          <p:cNvSpPr>
            <a:spLocks noGrp="1"/>
          </p:cNvSpPr>
          <p:nvPr>
            <p:ph type="dt" sz="half" idx="10"/>
          </p:nvPr>
        </p:nvSpPr>
        <p:spPr/>
        <p:txBody>
          <a:bodyPr/>
          <a:lstStyle/>
          <a:p>
            <a:pPr>
              <a:defRPr/>
            </a:pPr>
            <a:fld id="{C8F0D7CB-866D-48C2-A2C3-01744C7D2B94}"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3074" name="Picture 2" descr="C:\Users\Libby\AppData\Local\Microsoft\Windows\Temporary Internet Files\Content.IE5\GE6B90GD\MP900401884[1].jpg"/>
          <p:cNvPicPr>
            <a:picLocks noChangeAspect="1" noChangeArrowheads="1"/>
          </p:cNvPicPr>
          <p:nvPr/>
        </p:nvPicPr>
        <p:blipFill>
          <a:blip r:embed="rId2" cstate="print"/>
          <a:srcRect/>
          <a:stretch>
            <a:fillRect/>
          </a:stretch>
        </p:blipFill>
        <p:spPr bwMode="auto">
          <a:xfrm>
            <a:off x="3276600" y="3505200"/>
            <a:ext cx="3914488" cy="3131591"/>
          </a:xfrm>
          <a:prstGeom prst="rect">
            <a:avLst/>
          </a:prstGeom>
          <a:noFill/>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Practical Understanding of Child Trauma</a:t>
            </a:r>
            <a:endParaRPr lang="en-US" dirty="0"/>
          </a:p>
        </p:txBody>
      </p:sp>
      <p:sp>
        <p:nvSpPr>
          <p:cNvPr id="3" name="Content Placeholder 2"/>
          <p:cNvSpPr>
            <a:spLocks noGrp="1"/>
          </p:cNvSpPr>
          <p:nvPr>
            <p:ph idx="1"/>
          </p:nvPr>
        </p:nvSpPr>
        <p:spPr/>
        <p:txBody>
          <a:bodyPr/>
          <a:lstStyle/>
          <a:p>
            <a:pPr>
              <a:buNone/>
            </a:pPr>
            <a:r>
              <a:rPr lang="en-US" dirty="0" smtClean="0"/>
              <a:t>Trauma can manifest in multiple ways.  Three main areas of effect.</a:t>
            </a:r>
          </a:p>
          <a:p>
            <a:pPr marL="514350" indent="-514350">
              <a:buFont typeface="+mj-lt"/>
              <a:buAutoNum type="arabicPeriod"/>
            </a:pPr>
            <a:r>
              <a:rPr lang="en-US" dirty="0" smtClean="0"/>
              <a:t>Relational</a:t>
            </a:r>
          </a:p>
          <a:p>
            <a:pPr marL="514350" indent="-514350">
              <a:buFont typeface="+mj-lt"/>
              <a:buAutoNum type="arabicPeriod"/>
            </a:pPr>
            <a:r>
              <a:rPr lang="en-US" dirty="0" smtClean="0"/>
              <a:t>Regulation</a:t>
            </a:r>
          </a:p>
          <a:p>
            <a:pPr marL="514350" indent="-514350">
              <a:buFont typeface="+mj-lt"/>
              <a:buAutoNum type="arabicPeriod"/>
            </a:pPr>
            <a:r>
              <a:rPr lang="en-US" dirty="0" smtClean="0"/>
              <a:t>Learning</a:t>
            </a:r>
          </a:p>
          <a:p>
            <a:endParaRPr lang="en-US" dirty="0" smtClean="0"/>
          </a:p>
          <a:p>
            <a:endParaRPr lang="en-US" dirty="0"/>
          </a:p>
        </p:txBody>
      </p:sp>
      <p:pic>
        <p:nvPicPr>
          <p:cNvPr id="4" name="Picture 3" descr="j0444215.jpg"/>
          <p:cNvPicPr>
            <a:picLocks noChangeAspect="1"/>
          </p:cNvPicPr>
          <p:nvPr/>
        </p:nvPicPr>
        <p:blipFill>
          <a:blip r:embed="rId2" cstate="print"/>
          <a:stretch>
            <a:fillRect/>
          </a:stretch>
        </p:blipFill>
        <p:spPr>
          <a:xfrm>
            <a:off x="3581400" y="3276600"/>
            <a:ext cx="3026664" cy="3026664"/>
          </a:xfrm>
          <a:prstGeom prst="rect">
            <a:avLst/>
          </a:prstGeom>
        </p:spPr>
      </p:pic>
      <p:sp>
        <p:nvSpPr>
          <p:cNvPr id="5" name="Date Placeholder 4"/>
          <p:cNvSpPr>
            <a:spLocks noGrp="1"/>
          </p:cNvSpPr>
          <p:nvPr>
            <p:ph type="dt" sz="half" idx="10"/>
          </p:nvPr>
        </p:nvSpPr>
        <p:spPr/>
        <p:txBody>
          <a:bodyPr/>
          <a:lstStyle/>
          <a:p>
            <a:pPr>
              <a:defRPr/>
            </a:pPr>
            <a:fld id="{45F170EA-777D-4A38-86B3-B2E141274E26}"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0" y="457200"/>
            <a:ext cx="6858000" cy="4762500"/>
          </a:xfrm>
        </p:spPr>
        <p:txBody>
          <a:bodyPr/>
          <a:lstStyle/>
          <a:p>
            <a:pPr eaLnBrk="1" hangingPunct="1">
              <a:lnSpc>
                <a:spcPct val="70000"/>
              </a:lnSpc>
            </a:pPr>
            <a:r>
              <a:rPr lang="en-US" sz="3200" dirty="0" smtClean="0"/>
              <a:t>Holding Environment for Traumatized Children</a:t>
            </a:r>
            <a:endParaRPr lang="en-US" sz="2400" dirty="0" smtClean="0">
              <a:solidFill>
                <a:schemeClr val="bg1"/>
              </a:solidFill>
            </a:endParaRPr>
          </a:p>
          <a:p>
            <a:pPr eaLnBrk="1" hangingPunct="1">
              <a:lnSpc>
                <a:spcPct val="70000"/>
              </a:lnSpc>
            </a:pPr>
            <a:endParaRPr lang="en-US" sz="2400" dirty="0" smtClean="0">
              <a:solidFill>
                <a:schemeClr val="bg1"/>
              </a:solidFill>
            </a:endParaRPr>
          </a:p>
          <a:p>
            <a:pPr eaLnBrk="1" hangingPunct="1">
              <a:lnSpc>
                <a:spcPct val="70000"/>
              </a:lnSpc>
            </a:pPr>
            <a:endParaRPr lang="en-US" sz="2400" dirty="0" smtClean="0">
              <a:solidFill>
                <a:schemeClr val="bg1"/>
              </a:solidFill>
            </a:endParaRPr>
          </a:p>
          <a:p>
            <a:pPr eaLnBrk="1" hangingPunct="1">
              <a:lnSpc>
                <a:spcPct val="70000"/>
              </a:lnSpc>
            </a:pPr>
            <a:endParaRPr lang="en-US" sz="1900" dirty="0" smtClean="0"/>
          </a:p>
          <a:p>
            <a:pPr eaLnBrk="1" hangingPunct="1">
              <a:lnSpc>
                <a:spcPct val="70000"/>
              </a:lnSpc>
            </a:pPr>
            <a:r>
              <a:rPr lang="en-US" sz="1900" dirty="0" smtClean="0"/>
              <a:t>.</a:t>
            </a:r>
          </a:p>
        </p:txBody>
      </p:sp>
      <p:sp>
        <p:nvSpPr>
          <p:cNvPr id="7172" name="Date Placeholder 3"/>
          <p:cNvSpPr>
            <a:spLocks noGrp="1"/>
          </p:cNvSpPr>
          <p:nvPr>
            <p:ph type="dt" sz="half" idx="10"/>
          </p:nvPr>
        </p:nvSpPr>
        <p:spPr bwMode="auto">
          <a:noFill/>
          <a:ln>
            <a:miter lim="800000"/>
            <a:headEnd/>
            <a:tailEnd/>
          </a:ln>
        </p:spPr>
        <p:txBody>
          <a:bodyPr wrap="square" lIns="91440" rIns="91440" numCol="1" anchorCtr="0" compatLnSpc="1">
            <a:prstTxWarp prst="textNoShape">
              <a:avLst/>
            </a:prstTxWarp>
          </a:bodyPr>
          <a:lstStyle/>
          <a:p>
            <a:fld id="{A6EFCA90-5BA5-48D7-A752-185CC75FA177}" type="datetime1">
              <a:rPr lang="en-US" smtClean="0">
                <a:latin typeface="Arial" charset="0"/>
                <a:cs typeface="Arial" charset="0"/>
              </a:rPr>
              <a:pPr/>
              <a:t>5/2/2014</a:t>
            </a:fld>
            <a:endParaRPr dirty="0" smtClean="0">
              <a:latin typeface="Arial" charset="0"/>
              <a:cs typeface="Arial" charset="0"/>
            </a:endParaRPr>
          </a:p>
        </p:txBody>
      </p:sp>
      <p:sp>
        <p:nvSpPr>
          <p:cNvPr id="7173" name="Footer Placeholder 4"/>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dirty="0" smtClean="0">
                <a:latin typeface="Arial" charset="0"/>
                <a:cs typeface="Arial" charset="0"/>
              </a:rPr>
              <a:t>Family Enhancement Center </a:t>
            </a:r>
          </a:p>
        </p:txBody>
      </p:sp>
      <p:pic>
        <p:nvPicPr>
          <p:cNvPr id="4099" name="Picture 3" descr="C:\Users\Libby\AppData\Local\Microsoft\Windows\Temporary Internet Files\Content.IE5\MVZBTF9D\MP900341633[1].jpg"/>
          <p:cNvPicPr>
            <a:picLocks noChangeAspect="1" noChangeArrowheads="1"/>
          </p:cNvPicPr>
          <p:nvPr/>
        </p:nvPicPr>
        <p:blipFill>
          <a:blip r:embed="rId2" cstate="print"/>
          <a:srcRect/>
          <a:stretch>
            <a:fillRect/>
          </a:stretch>
        </p:blipFill>
        <p:spPr bwMode="auto">
          <a:xfrm>
            <a:off x="3267456" y="1600200"/>
            <a:ext cx="2609088" cy="3657600"/>
          </a:xfrm>
          <a:prstGeom prst="rect">
            <a:avLst/>
          </a:prstGeom>
          <a:noFill/>
        </p:spPr>
      </p:pic>
    </p:spTree>
  </p:cSld>
  <p:clrMapOvr>
    <a:masterClrMapping/>
  </p:clrMapOvr>
  <p:transition spd="med" advTm="82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675"/>
            <a:ext cx="7620000" cy="1143000"/>
          </a:xfrm>
        </p:spPr>
        <p:txBody>
          <a:bodyPr>
            <a:normAutofit fontScale="90000"/>
          </a:bodyPr>
          <a:lstStyle/>
          <a:p>
            <a:pPr algn="ctr"/>
            <a:r>
              <a:rPr lang="en-US" dirty="0" smtClean="0"/>
              <a:t>Holding Environment is the first priority - Team Development</a:t>
            </a:r>
            <a:endParaRPr lang="en-US" dirty="0"/>
          </a:p>
        </p:txBody>
      </p:sp>
      <p:sp>
        <p:nvSpPr>
          <p:cNvPr id="3" name="Content Placeholder 2"/>
          <p:cNvSpPr>
            <a:spLocks noGrp="1"/>
          </p:cNvSpPr>
          <p:nvPr>
            <p:ph idx="1"/>
          </p:nvPr>
        </p:nvSpPr>
        <p:spPr/>
        <p:txBody>
          <a:bodyPr>
            <a:normAutofit/>
          </a:bodyPr>
          <a:lstStyle/>
          <a:p>
            <a:r>
              <a:rPr lang="en-US" dirty="0" smtClean="0"/>
              <a:t>In Home Parenting worker or family skills</a:t>
            </a:r>
          </a:p>
          <a:p>
            <a:r>
              <a:rPr lang="en-US" dirty="0" smtClean="0"/>
              <a:t>Skills worker or PCA</a:t>
            </a:r>
          </a:p>
          <a:p>
            <a:r>
              <a:rPr lang="en-US" dirty="0" smtClean="0"/>
              <a:t>Family members</a:t>
            </a:r>
          </a:p>
          <a:p>
            <a:r>
              <a:rPr lang="en-US" dirty="0" smtClean="0"/>
              <a:t>Child Therapist </a:t>
            </a:r>
          </a:p>
          <a:p>
            <a:r>
              <a:rPr lang="en-US" dirty="0" smtClean="0"/>
              <a:t>Parent Therapist</a:t>
            </a:r>
          </a:p>
          <a:p>
            <a:r>
              <a:rPr lang="en-US" dirty="0" smtClean="0"/>
              <a:t>Psychiatrist</a:t>
            </a:r>
          </a:p>
          <a:p>
            <a:r>
              <a:rPr lang="en-US" dirty="0" smtClean="0"/>
              <a:t>Medical Doctor</a:t>
            </a:r>
          </a:p>
          <a:p>
            <a:r>
              <a:rPr lang="en-US" dirty="0" smtClean="0"/>
              <a:t>Neighbors</a:t>
            </a:r>
          </a:p>
          <a:p>
            <a:r>
              <a:rPr lang="en-US" dirty="0" smtClean="0"/>
              <a:t>Friends</a:t>
            </a:r>
          </a:p>
          <a:p>
            <a:endParaRPr lang="en-US" dirty="0"/>
          </a:p>
        </p:txBody>
      </p:sp>
      <p:sp>
        <p:nvSpPr>
          <p:cNvPr id="4" name="Date Placeholder 3"/>
          <p:cNvSpPr>
            <a:spLocks noGrp="1"/>
          </p:cNvSpPr>
          <p:nvPr>
            <p:ph type="dt" sz="half" idx="10"/>
          </p:nvPr>
        </p:nvSpPr>
        <p:spPr/>
        <p:txBody>
          <a:bodyPr/>
          <a:lstStyle/>
          <a:p>
            <a:pPr>
              <a:defRPr/>
            </a:pPr>
            <a:fld id="{52D9A50A-7A6C-4E75-8854-A0884577766A}"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4099" name="Picture 3" descr="C:\Users\Owner\AppData\Local\Microsoft\Windows\Temporary Internet Files\Content.IE5\ICMJRH2J\MP900400090[1].jpg"/>
          <p:cNvPicPr>
            <a:picLocks noChangeAspect="1" noChangeArrowheads="1"/>
          </p:cNvPicPr>
          <p:nvPr/>
        </p:nvPicPr>
        <p:blipFill>
          <a:blip r:embed="rId2" cstate="print"/>
          <a:srcRect/>
          <a:stretch>
            <a:fillRect/>
          </a:stretch>
        </p:blipFill>
        <p:spPr bwMode="auto">
          <a:xfrm>
            <a:off x="3733800" y="3124200"/>
            <a:ext cx="3901440" cy="2599944"/>
          </a:xfrm>
          <a:prstGeom prst="rect">
            <a:avLst/>
          </a:prstGeom>
          <a:noFill/>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Development</a:t>
            </a:r>
            <a:endParaRPr lang="en-US" dirty="0"/>
          </a:p>
        </p:txBody>
      </p:sp>
      <p:sp>
        <p:nvSpPr>
          <p:cNvPr id="3" name="Content Placeholder 2"/>
          <p:cNvSpPr>
            <a:spLocks noGrp="1"/>
          </p:cNvSpPr>
          <p:nvPr>
            <p:ph idx="1"/>
          </p:nvPr>
        </p:nvSpPr>
        <p:spPr/>
        <p:txBody>
          <a:bodyPr>
            <a:normAutofit/>
          </a:bodyPr>
          <a:lstStyle/>
          <a:p>
            <a:r>
              <a:rPr lang="en-US" dirty="0" smtClean="0"/>
              <a:t>Regular contacts between team members.</a:t>
            </a:r>
          </a:p>
          <a:p>
            <a:r>
              <a:rPr lang="en-US" dirty="0" smtClean="0"/>
              <a:t>Who is the team leader? Parent and ???</a:t>
            </a:r>
          </a:p>
          <a:p>
            <a:r>
              <a:rPr lang="en-US" dirty="0" smtClean="0"/>
              <a:t>Team meetings should include:</a:t>
            </a:r>
          </a:p>
          <a:p>
            <a:pPr marL="514350" indent="-514350">
              <a:buFont typeface="+mj-lt"/>
              <a:buAutoNum type="arabicPeriod"/>
            </a:pPr>
            <a:r>
              <a:rPr lang="en-US" dirty="0" smtClean="0"/>
              <a:t>Child Therapist</a:t>
            </a:r>
          </a:p>
          <a:p>
            <a:pPr marL="514350" indent="-514350">
              <a:buFont typeface="+mj-lt"/>
              <a:buAutoNum type="arabicPeriod"/>
            </a:pPr>
            <a:r>
              <a:rPr lang="en-US" dirty="0" smtClean="0"/>
              <a:t>In Home Parenting</a:t>
            </a:r>
          </a:p>
          <a:p>
            <a:pPr marL="514350" indent="-514350">
              <a:buFont typeface="+mj-lt"/>
              <a:buAutoNum type="arabicPeriod"/>
            </a:pPr>
            <a:r>
              <a:rPr lang="en-US" dirty="0" smtClean="0"/>
              <a:t>Skills Workers - PCA</a:t>
            </a:r>
          </a:p>
          <a:p>
            <a:pPr marL="514350" indent="-514350">
              <a:buFont typeface="+mj-lt"/>
              <a:buAutoNum type="arabicPeriod"/>
            </a:pPr>
            <a:r>
              <a:rPr lang="en-US" dirty="0" smtClean="0"/>
              <a:t>Extended family</a:t>
            </a:r>
          </a:p>
          <a:p>
            <a:pPr marL="514350" indent="-514350">
              <a:buFont typeface="+mj-lt"/>
              <a:buAutoNum type="arabicPeriod"/>
            </a:pPr>
            <a:r>
              <a:rPr lang="en-US" dirty="0" smtClean="0"/>
              <a:t>Close friends</a:t>
            </a:r>
          </a:p>
          <a:p>
            <a:pPr marL="514350" indent="-514350">
              <a:buFont typeface="+mj-lt"/>
              <a:buAutoNum type="arabicPeriod"/>
            </a:pPr>
            <a:r>
              <a:rPr lang="en-US" dirty="0" smtClean="0"/>
              <a:t>Written plans are good</a:t>
            </a:r>
          </a:p>
          <a:p>
            <a:endParaRPr lang="en-US" dirty="0"/>
          </a:p>
        </p:txBody>
      </p:sp>
      <p:sp>
        <p:nvSpPr>
          <p:cNvPr id="4" name="Date Placeholder 3"/>
          <p:cNvSpPr>
            <a:spLocks noGrp="1"/>
          </p:cNvSpPr>
          <p:nvPr>
            <p:ph type="dt" sz="half" idx="10"/>
          </p:nvPr>
        </p:nvSpPr>
        <p:spPr/>
        <p:txBody>
          <a:bodyPr/>
          <a:lstStyle/>
          <a:p>
            <a:pPr>
              <a:defRPr/>
            </a:pPr>
            <a:fld id="{52D9A50A-7A6C-4E75-8854-A0884577766A}"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5122" name="Picture 2" descr="C:\Users\Owner\AppData\Local\Microsoft\Windows\Temporary Internet Files\Content.IE5\ICMJRH2J\MC900055285[1].wmf"/>
          <p:cNvPicPr>
            <a:picLocks noChangeAspect="1" noChangeArrowheads="1"/>
          </p:cNvPicPr>
          <p:nvPr/>
        </p:nvPicPr>
        <p:blipFill>
          <a:blip r:embed="rId2" cstate="print"/>
          <a:srcRect/>
          <a:stretch>
            <a:fillRect/>
          </a:stretch>
        </p:blipFill>
        <p:spPr bwMode="auto">
          <a:xfrm>
            <a:off x="5105400" y="3200400"/>
            <a:ext cx="2225644" cy="2304107"/>
          </a:xfrm>
          <a:prstGeom prst="rect">
            <a:avLst/>
          </a:prstGeom>
          <a:noFill/>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Holding Environment is </a:t>
            </a:r>
            <a:br>
              <a:rPr lang="en-US" dirty="0" smtClean="0"/>
            </a:br>
            <a:r>
              <a:rPr lang="en-US" dirty="0" smtClean="0"/>
              <a:t>first priority</a:t>
            </a:r>
            <a:endParaRPr lang="en-US" dirty="0"/>
          </a:p>
        </p:txBody>
      </p:sp>
      <p:sp>
        <p:nvSpPr>
          <p:cNvPr id="3" name="Content Placeholder 2"/>
          <p:cNvSpPr>
            <a:spLocks noGrp="1"/>
          </p:cNvSpPr>
          <p:nvPr>
            <p:ph idx="1"/>
          </p:nvPr>
        </p:nvSpPr>
        <p:spPr/>
        <p:txBody>
          <a:bodyPr/>
          <a:lstStyle/>
          <a:p>
            <a:r>
              <a:rPr lang="en-US" dirty="0" smtClean="0"/>
              <a:t>List situations or behaviors that require back up help.</a:t>
            </a:r>
          </a:p>
          <a:p>
            <a:r>
              <a:rPr lang="en-US" dirty="0" smtClean="0"/>
              <a:t>List back up helpers.</a:t>
            </a:r>
          </a:p>
          <a:p>
            <a:r>
              <a:rPr lang="en-US" dirty="0" smtClean="0"/>
              <a:t>Family group conference.</a:t>
            </a:r>
            <a:endParaRPr lang="en-US" dirty="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2050" name="Picture 2" descr="C:\Users\Owner\AppData\Local\Microsoft\Windows\Temporary Internet Files\Content.IE5\ICMJRH2J\MP900442452[1].jpg"/>
          <p:cNvPicPr>
            <a:picLocks noChangeAspect="1" noChangeArrowheads="1"/>
          </p:cNvPicPr>
          <p:nvPr/>
        </p:nvPicPr>
        <p:blipFill>
          <a:blip r:embed="rId2" cstate="print"/>
          <a:srcRect/>
          <a:stretch>
            <a:fillRect/>
          </a:stretch>
        </p:blipFill>
        <p:spPr bwMode="auto">
          <a:xfrm>
            <a:off x="2667000" y="3962400"/>
            <a:ext cx="3657600" cy="2444158"/>
          </a:xfrm>
          <a:prstGeom prst="rect">
            <a:avLst/>
          </a:prstGeom>
          <a:noFill/>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39000" cy="1143000"/>
          </a:xfrm>
        </p:spPr>
        <p:txBody>
          <a:bodyPr/>
          <a:lstStyle/>
          <a:p>
            <a:r>
              <a:rPr lang="en-US" dirty="0" smtClean="0">
                <a:solidFill>
                  <a:schemeClr val="tx2"/>
                </a:solidFill>
              </a:rPr>
              <a:t>Family Enhancement Center</a:t>
            </a:r>
            <a:endParaRPr lang="en-US" dirty="0">
              <a:solidFill>
                <a:schemeClr val="tx2"/>
              </a:solidFill>
            </a:endParaRPr>
          </a:p>
        </p:txBody>
      </p:sp>
      <p:sp>
        <p:nvSpPr>
          <p:cNvPr id="3" name="Content Placeholder 2"/>
          <p:cNvSpPr>
            <a:spLocks noGrp="1"/>
          </p:cNvSpPr>
          <p:nvPr>
            <p:ph idx="1"/>
          </p:nvPr>
        </p:nvSpPr>
        <p:spPr>
          <a:xfrm>
            <a:off x="381000" y="2011362"/>
            <a:ext cx="7239000" cy="4846638"/>
          </a:xfrm>
        </p:spPr>
        <p:txBody>
          <a:bodyPr>
            <a:normAutofit/>
          </a:bodyPr>
          <a:lstStyle/>
          <a:p>
            <a:pPr>
              <a:buNone/>
            </a:pPr>
            <a:r>
              <a:rPr lang="en-US" sz="2400" dirty="0" smtClean="0"/>
              <a:t>Intensive services for children and their families provided by expert Staff who have training specific to work with children of all ages. </a:t>
            </a:r>
          </a:p>
          <a:p>
            <a:pPr>
              <a:buFont typeface="Wingdings" pitchFamily="2" charset="2"/>
              <a:buChar char="§"/>
            </a:pPr>
            <a:r>
              <a:rPr lang="en-US" sz="2400" dirty="0" smtClean="0"/>
              <a:t>In Home Parent – Child Interaction Therapy.</a:t>
            </a:r>
          </a:p>
          <a:p>
            <a:pPr>
              <a:buFont typeface="Wingdings" pitchFamily="2" charset="2"/>
              <a:buChar char="§"/>
            </a:pPr>
            <a:r>
              <a:rPr lang="en-US" sz="2400" dirty="0" smtClean="0"/>
              <a:t>Support Groups for parents.</a:t>
            </a:r>
          </a:p>
          <a:p>
            <a:pPr>
              <a:buFont typeface="Wingdings" pitchFamily="2" charset="2"/>
              <a:buChar char="§"/>
            </a:pPr>
            <a:r>
              <a:rPr lang="en-US" sz="2400" dirty="0" smtClean="0"/>
              <a:t>Individual and family therapy for children and adults at risk for or affected by abuse.</a:t>
            </a:r>
          </a:p>
          <a:p>
            <a:pPr>
              <a:buFont typeface="Wingdings" pitchFamily="2" charset="2"/>
              <a:buChar char="§"/>
            </a:pPr>
            <a:r>
              <a:rPr lang="en-US" sz="2400" dirty="0" smtClean="0"/>
              <a:t>Sexual abuse treatment program for children and their families.</a:t>
            </a:r>
          </a:p>
        </p:txBody>
      </p:sp>
      <p:sp>
        <p:nvSpPr>
          <p:cNvPr id="5" name="Date Placeholder 4"/>
          <p:cNvSpPr>
            <a:spLocks noGrp="1"/>
          </p:cNvSpPr>
          <p:nvPr>
            <p:ph type="dt" sz="half" idx="10"/>
          </p:nvPr>
        </p:nvSpPr>
        <p:spPr/>
        <p:txBody>
          <a:bodyPr/>
          <a:lstStyle/>
          <a:p>
            <a:pPr>
              <a:defRPr/>
            </a:pPr>
            <a:fld id="{E2FA8D49-7992-4122-BED4-6010F44CEC6C}"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4" name="Picture 3" descr="Logo.jpg"/>
          <p:cNvPicPr>
            <a:picLocks noChangeAspect="1"/>
          </p:cNvPicPr>
          <p:nvPr/>
        </p:nvPicPr>
        <p:blipFill>
          <a:blip r:embed="rId3" cstate="print"/>
          <a:stretch>
            <a:fillRect/>
          </a:stretch>
        </p:blipFill>
        <p:spPr>
          <a:xfrm>
            <a:off x="228600" y="152400"/>
            <a:ext cx="929640" cy="927256"/>
          </a:xfrm>
          <a:prstGeom prst="rect">
            <a:avLst/>
          </a:prstGeom>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Holding Environment is </a:t>
            </a:r>
            <a:br>
              <a:rPr lang="en-US" dirty="0" smtClean="0"/>
            </a:br>
            <a:r>
              <a:rPr lang="en-US" dirty="0" smtClean="0"/>
              <a:t>first priority</a:t>
            </a:r>
            <a:endParaRPr lang="en-US" dirty="0"/>
          </a:p>
        </p:txBody>
      </p:sp>
      <p:sp>
        <p:nvSpPr>
          <p:cNvPr id="3" name="Content Placeholder 2"/>
          <p:cNvSpPr>
            <a:spLocks noGrp="1"/>
          </p:cNvSpPr>
          <p:nvPr>
            <p:ph idx="1"/>
          </p:nvPr>
        </p:nvSpPr>
        <p:spPr/>
        <p:txBody>
          <a:bodyPr/>
          <a:lstStyle/>
          <a:p>
            <a:pPr>
              <a:buNone/>
            </a:pPr>
            <a:r>
              <a:rPr lang="en-US" dirty="0" smtClean="0"/>
              <a:t>Safety set up requires:</a:t>
            </a:r>
          </a:p>
          <a:p>
            <a:r>
              <a:rPr lang="en-US" dirty="0" smtClean="0"/>
              <a:t>Room or space for time in or time out.</a:t>
            </a:r>
          </a:p>
          <a:p>
            <a:r>
              <a:rPr lang="en-US" dirty="0" smtClean="0"/>
              <a:t>Locking up devices or dangerous items</a:t>
            </a:r>
          </a:p>
          <a:p>
            <a:r>
              <a:rPr lang="en-US" dirty="0" smtClean="0"/>
              <a:t>List of actions not to be taken</a:t>
            </a:r>
          </a:p>
          <a:p>
            <a:pPr>
              <a:buNone/>
            </a:pPr>
            <a:endParaRPr lang="en-US" dirty="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3074" name="Picture 2" descr="C:\Users\Owner\AppData\Local\Microsoft\Windows\Temporary Internet Files\Content.IE5\JJBDEHJR\MC900090001[1].wmf"/>
          <p:cNvPicPr>
            <a:picLocks noChangeAspect="1" noChangeArrowheads="1"/>
          </p:cNvPicPr>
          <p:nvPr/>
        </p:nvPicPr>
        <p:blipFill>
          <a:blip r:embed="rId2" cstate="print"/>
          <a:srcRect/>
          <a:stretch>
            <a:fillRect/>
          </a:stretch>
        </p:blipFill>
        <p:spPr bwMode="auto">
          <a:xfrm>
            <a:off x="914399" y="4495800"/>
            <a:ext cx="1594019" cy="1631133"/>
          </a:xfrm>
          <a:prstGeom prst="rect">
            <a:avLst/>
          </a:prstGeom>
          <a:noFill/>
        </p:spPr>
      </p:pic>
      <p:pic>
        <p:nvPicPr>
          <p:cNvPr id="3075" name="Picture 3" descr="C:\Users\Owner\AppData\Local\Microsoft\Windows\Temporary Internet Files\Content.IE5\B18ZT56Z\MC900015803[1].wmf"/>
          <p:cNvPicPr>
            <a:picLocks noChangeAspect="1" noChangeArrowheads="1"/>
          </p:cNvPicPr>
          <p:nvPr/>
        </p:nvPicPr>
        <p:blipFill>
          <a:blip r:embed="rId3" cstate="print"/>
          <a:srcRect/>
          <a:stretch>
            <a:fillRect/>
          </a:stretch>
        </p:blipFill>
        <p:spPr bwMode="auto">
          <a:xfrm>
            <a:off x="3429000" y="4343400"/>
            <a:ext cx="1836115" cy="1838858"/>
          </a:xfrm>
          <a:prstGeom prst="rect">
            <a:avLst/>
          </a:prstGeom>
          <a:noFill/>
        </p:spPr>
      </p:pic>
      <p:pic>
        <p:nvPicPr>
          <p:cNvPr id="3076" name="Picture 4" descr="C:\Users\Owner\AppData\Local\Microsoft\Windows\Temporary Internet Files\Content.IE5\ICMJRH2J\MM900234700[1].gif"/>
          <p:cNvPicPr>
            <a:picLocks noChangeAspect="1" noChangeArrowheads="1" noCrop="1"/>
          </p:cNvPicPr>
          <p:nvPr/>
        </p:nvPicPr>
        <p:blipFill>
          <a:blip r:embed="rId4" cstate="print"/>
          <a:srcRect/>
          <a:stretch>
            <a:fillRect/>
          </a:stretch>
        </p:blipFill>
        <p:spPr bwMode="auto">
          <a:xfrm>
            <a:off x="5975350" y="4648200"/>
            <a:ext cx="1568450" cy="1447800"/>
          </a:xfrm>
          <a:prstGeom prst="rect">
            <a:avLst/>
          </a:prstGeom>
          <a:noFill/>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Humor is a must</a:t>
            </a:r>
            <a:endParaRPr lang="en-US" dirty="0"/>
          </a:p>
        </p:txBody>
      </p:sp>
      <p:pic>
        <p:nvPicPr>
          <p:cNvPr id="7" name="Picture 6" descr="Baby Blues.jpg"/>
          <p:cNvPicPr>
            <a:picLocks noChangeAspect="1"/>
          </p:cNvPicPr>
          <p:nvPr/>
        </p:nvPicPr>
        <p:blipFill>
          <a:blip r:embed="rId3" cstate="print"/>
          <a:stretch>
            <a:fillRect/>
          </a:stretch>
        </p:blipFill>
        <p:spPr>
          <a:xfrm>
            <a:off x="149276" y="2590800"/>
            <a:ext cx="8766124" cy="3137916"/>
          </a:xfrm>
          <a:prstGeom prst="rect">
            <a:avLst/>
          </a:prstGeom>
        </p:spPr>
      </p:pic>
      <p:sp>
        <p:nvSpPr>
          <p:cNvPr id="5" name="Date Placeholder 4"/>
          <p:cNvSpPr>
            <a:spLocks noGrp="1"/>
          </p:cNvSpPr>
          <p:nvPr>
            <p:ph type="dt" sz="half" idx="10"/>
          </p:nvPr>
        </p:nvSpPr>
        <p:spPr/>
        <p:txBody>
          <a:bodyPr/>
          <a:lstStyle/>
          <a:p>
            <a:pPr>
              <a:defRPr/>
            </a:pPr>
            <a:fld id="{C80E538E-C056-451B-AC81-CEBFAFAA124E}"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normAutofit fontScale="90000"/>
          </a:bodyPr>
          <a:lstStyle/>
          <a:p>
            <a:pPr algn="ctr"/>
            <a:r>
              <a:rPr lang="en-US" dirty="0" smtClean="0"/>
              <a:t>Holding Environment includes consistent consequences</a:t>
            </a:r>
          </a:p>
        </p:txBody>
      </p:sp>
      <p:sp>
        <p:nvSpPr>
          <p:cNvPr id="31747" name="Rectangle 3"/>
          <p:cNvSpPr>
            <a:spLocks noGrp="1"/>
          </p:cNvSpPr>
          <p:nvPr>
            <p:ph idx="1"/>
          </p:nvPr>
        </p:nvSpPr>
        <p:spPr/>
        <p:txBody>
          <a:bodyPr/>
          <a:lstStyle/>
          <a:p>
            <a:r>
              <a:rPr lang="en-US" sz="2400" dirty="0" smtClean="0"/>
              <a:t>Consequences should be given for a small set of behaviors - usually safety related.</a:t>
            </a:r>
          </a:p>
          <a:p>
            <a:r>
              <a:rPr lang="en-US" sz="2400" dirty="0" smtClean="0"/>
              <a:t>Consequences should be brief.</a:t>
            </a:r>
          </a:p>
          <a:p>
            <a:r>
              <a:rPr lang="en-US" sz="2400" dirty="0" smtClean="0"/>
              <a:t>Consequences should be delivered in the same manner each time.</a:t>
            </a:r>
          </a:p>
          <a:p>
            <a:endParaRPr lang="en-US" sz="2400" dirty="0" smtClean="0"/>
          </a:p>
        </p:txBody>
      </p:sp>
      <p:sp>
        <p:nvSpPr>
          <p:cNvPr id="5" name="Date Placeholder 4"/>
          <p:cNvSpPr>
            <a:spLocks noGrp="1"/>
          </p:cNvSpPr>
          <p:nvPr>
            <p:ph type="dt" sz="half" idx="10"/>
          </p:nvPr>
        </p:nvSpPr>
        <p:spPr/>
        <p:txBody>
          <a:bodyPr/>
          <a:lstStyle/>
          <a:p>
            <a:pPr>
              <a:defRPr/>
            </a:pPr>
            <a:fld id="{AB643C77-34A1-45ED-BE49-96B8E8084827}"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2" name="Picture 2" descr="C:\Users\Owner\AppData\Local\Microsoft\Windows\Temporary Internet Files\Content.IE5\B18ZT56Z\MC900383832[1].wmf"/>
          <p:cNvPicPr>
            <a:picLocks noChangeAspect="1" noChangeArrowheads="1"/>
          </p:cNvPicPr>
          <p:nvPr/>
        </p:nvPicPr>
        <p:blipFill>
          <a:blip r:embed="rId2" cstate="print"/>
          <a:srcRect/>
          <a:stretch>
            <a:fillRect/>
          </a:stretch>
        </p:blipFill>
        <p:spPr bwMode="auto">
          <a:xfrm>
            <a:off x="609600" y="4070350"/>
            <a:ext cx="1828800" cy="2590800"/>
          </a:xfrm>
          <a:prstGeom prst="rect">
            <a:avLst/>
          </a:prstGeom>
          <a:noFill/>
        </p:spPr>
      </p:pic>
      <p:pic>
        <p:nvPicPr>
          <p:cNvPr id="6148" name="Picture 4" descr="C:\Users\Owner\AppData\Local\Microsoft\Windows\Temporary Internet Files\Content.IE5\E8TYML5J\MP900387515[1].jpg"/>
          <p:cNvPicPr>
            <a:picLocks noChangeAspect="1" noChangeArrowheads="1"/>
          </p:cNvPicPr>
          <p:nvPr/>
        </p:nvPicPr>
        <p:blipFill>
          <a:blip r:embed="rId3" cstate="print"/>
          <a:srcRect/>
          <a:stretch>
            <a:fillRect/>
          </a:stretch>
        </p:blipFill>
        <p:spPr bwMode="auto">
          <a:xfrm>
            <a:off x="3733800" y="4419600"/>
            <a:ext cx="2743200" cy="1956816"/>
          </a:xfrm>
          <a:prstGeom prst="rect">
            <a:avLst/>
          </a:prstGeom>
          <a:noFill/>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normAutofit fontScale="90000"/>
          </a:bodyPr>
          <a:lstStyle/>
          <a:p>
            <a:pPr algn="ctr"/>
            <a:r>
              <a:rPr lang="en-US" dirty="0" smtClean="0"/>
              <a:t>Holding Environment includes consistent consequences</a:t>
            </a:r>
          </a:p>
        </p:txBody>
      </p:sp>
      <p:sp>
        <p:nvSpPr>
          <p:cNvPr id="31747" name="Rectangle 3"/>
          <p:cNvSpPr>
            <a:spLocks noGrp="1"/>
          </p:cNvSpPr>
          <p:nvPr>
            <p:ph idx="1"/>
          </p:nvPr>
        </p:nvSpPr>
        <p:spPr/>
        <p:txBody>
          <a:bodyPr/>
          <a:lstStyle/>
          <a:p>
            <a:r>
              <a:rPr lang="en-US" sz="2400" dirty="0" smtClean="0"/>
              <a:t>Consequences should be delivered in a matter of fact manner with NO lecture.</a:t>
            </a:r>
          </a:p>
          <a:p>
            <a:r>
              <a:rPr lang="en-US" sz="2400" dirty="0" smtClean="0"/>
              <a:t>For older children who are not in control– consequence should be given later or next day.</a:t>
            </a:r>
          </a:p>
          <a:p>
            <a:endParaRPr lang="en-US" sz="2400" dirty="0" smtClean="0"/>
          </a:p>
        </p:txBody>
      </p:sp>
      <p:sp>
        <p:nvSpPr>
          <p:cNvPr id="5" name="Date Placeholder 4"/>
          <p:cNvSpPr>
            <a:spLocks noGrp="1"/>
          </p:cNvSpPr>
          <p:nvPr>
            <p:ph type="dt" sz="half" idx="10"/>
          </p:nvPr>
        </p:nvSpPr>
        <p:spPr/>
        <p:txBody>
          <a:bodyPr/>
          <a:lstStyle/>
          <a:p>
            <a:pPr>
              <a:defRPr/>
            </a:pPr>
            <a:fld id="{AB643C77-34A1-45ED-BE49-96B8E8084827}"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7170" name="Picture 2" descr="C:\Users\Owner\AppData\Local\Microsoft\Windows\Temporary Internet Files\Content.IE5\JJBDEHJR\MP900289528[1].jpg"/>
          <p:cNvPicPr>
            <a:picLocks noChangeAspect="1" noChangeArrowheads="1"/>
          </p:cNvPicPr>
          <p:nvPr/>
        </p:nvPicPr>
        <p:blipFill>
          <a:blip r:embed="rId2" cstate="print"/>
          <a:srcRect/>
          <a:stretch>
            <a:fillRect/>
          </a:stretch>
        </p:blipFill>
        <p:spPr bwMode="auto">
          <a:xfrm>
            <a:off x="3810000" y="3810000"/>
            <a:ext cx="1676400" cy="2514600"/>
          </a:xfrm>
          <a:prstGeom prst="rect">
            <a:avLst/>
          </a:prstGeom>
          <a:noFill/>
        </p:spPr>
      </p:pic>
      <p:cxnSp>
        <p:nvCxnSpPr>
          <p:cNvPr id="10" name="Straight Connector 9"/>
          <p:cNvCxnSpPr/>
          <p:nvPr/>
        </p:nvCxnSpPr>
        <p:spPr>
          <a:xfrm>
            <a:off x="3810000" y="3810000"/>
            <a:ext cx="1676400" cy="2514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810000" y="3810000"/>
            <a:ext cx="1676400" cy="243840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normAutofit fontScale="90000"/>
          </a:bodyPr>
          <a:lstStyle/>
          <a:p>
            <a:pPr algn="ctr"/>
            <a:r>
              <a:rPr lang="en-US" dirty="0" smtClean="0"/>
              <a:t>Holding Environment includes consistent consequences</a:t>
            </a:r>
          </a:p>
        </p:txBody>
      </p:sp>
      <p:sp>
        <p:nvSpPr>
          <p:cNvPr id="31747" name="Rectangle 3"/>
          <p:cNvSpPr>
            <a:spLocks noGrp="1"/>
          </p:cNvSpPr>
          <p:nvPr>
            <p:ph idx="1"/>
          </p:nvPr>
        </p:nvSpPr>
        <p:spPr/>
        <p:txBody>
          <a:bodyPr/>
          <a:lstStyle/>
          <a:p>
            <a:r>
              <a:rPr lang="en-US" sz="2400" dirty="0" smtClean="0"/>
              <a:t>As soon as consequence is accepted or completed, life goes back to the good place it started.</a:t>
            </a:r>
          </a:p>
          <a:p>
            <a:r>
              <a:rPr lang="en-US" sz="2400" dirty="0" smtClean="0"/>
              <a:t>NO resentment or residual anger – fresh start.</a:t>
            </a:r>
          </a:p>
          <a:p>
            <a:r>
              <a:rPr lang="en-US" sz="2400" dirty="0" smtClean="0"/>
              <a:t>Caregiver gets a fresh start too. </a:t>
            </a:r>
          </a:p>
        </p:txBody>
      </p:sp>
      <p:pic>
        <p:nvPicPr>
          <p:cNvPr id="6146" name="Picture 2" descr="C:\Users\Libby\AppData\Local\Microsoft\Windows\Temporary Internet Files\Content.IE5\MVHC57O6\MP900422560[1].jpg"/>
          <p:cNvPicPr>
            <a:picLocks noChangeAspect="1" noChangeArrowheads="1"/>
          </p:cNvPicPr>
          <p:nvPr/>
        </p:nvPicPr>
        <p:blipFill>
          <a:blip r:embed="rId2" cstate="print"/>
          <a:srcRect/>
          <a:stretch>
            <a:fillRect/>
          </a:stretch>
        </p:blipFill>
        <p:spPr bwMode="auto">
          <a:xfrm>
            <a:off x="5257800" y="3860800"/>
            <a:ext cx="1905000" cy="2540000"/>
          </a:xfrm>
          <a:prstGeom prst="rect">
            <a:avLst/>
          </a:prstGeom>
          <a:noFill/>
        </p:spPr>
      </p:pic>
      <p:sp>
        <p:nvSpPr>
          <p:cNvPr id="5" name="Date Placeholder 4"/>
          <p:cNvSpPr>
            <a:spLocks noGrp="1"/>
          </p:cNvSpPr>
          <p:nvPr>
            <p:ph type="dt" sz="half" idx="10"/>
          </p:nvPr>
        </p:nvSpPr>
        <p:spPr/>
        <p:txBody>
          <a:bodyPr/>
          <a:lstStyle/>
          <a:p>
            <a:pPr>
              <a:defRPr/>
            </a:pPr>
            <a:fld id="{AB643C77-34A1-45ED-BE49-96B8E8084827}"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normAutofit fontScale="90000"/>
          </a:bodyPr>
          <a:lstStyle/>
          <a:p>
            <a:pPr algn="ctr"/>
            <a:r>
              <a:rPr lang="en-US" dirty="0" smtClean="0"/>
              <a:t>Holding Environment must</a:t>
            </a:r>
            <a:br>
              <a:rPr lang="en-US" dirty="0" smtClean="0"/>
            </a:br>
            <a:r>
              <a:rPr lang="en-US" dirty="0" smtClean="0"/>
              <a:t>be relentlessly positive</a:t>
            </a:r>
          </a:p>
        </p:txBody>
      </p:sp>
      <p:sp>
        <p:nvSpPr>
          <p:cNvPr id="31747" name="Rectangle 3"/>
          <p:cNvSpPr>
            <a:spLocks noGrp="1"/>
          </p:cNvSpPr>
          <p:nvPr>
            <p:ph idx="1"/>
          </p:nvPr>
        </p:nvSpPr>
        <p:spPr/>
        <p:txBody>
          <a:bodyPr/>
          <a:lstStyle/>
          <a:p>
            <a:r>
              <a:rPr lang="en-US" sz="2400" dirty="0" smtClean="0"/>
              <a:t>Belief that the child will succeed has major impact on their success.</a:t>
            </a:r>
          </a:p>
          <a:p>
            <a:r>
              <a:rPr lang="en-US" sz="2400" dirty="0" smtClean="0"/>
              <a:t>Recognize children learn ONLY from making mistakes.</a:t>
            </a:r>
          </a:p>
        </p:txBody>
      </p:sp>
      <p:pic>
        <p:nvPicPr>
          <p:cNvPr id="5122" name="Picture 2" descr="C:\Users\Libby\AppData\Local\Microsoft\Windows\Temporary Internet Files\Content.IE5\MVHC57O6\MP900439332[1].jpg"/>
          <p:cNvPicPr>
            <a:picLocks noChangeAspect="1" noChangeArrowheads="1"/>
          </p:cNvPicPr>
          <p:nvPr/>
        </p:nvPicPr>
        <p:blipFill>
          <a:blip r:embed="rId2" cstate="print"/>
          <a:srcRect/>
          <a:stretch>
            <a:fillRect/>
          </a:stretch>
        </p:blipFill>
        <p:spPr bwMode="auto">
          <a:xfrm>
            <a:off x="4495800" y="3200400"/>
            <a:ext cx="4114800" cy="2754957"/>
          </a:xfrm>
          <a:prstGeom prst="rect">
            <a:avLst/>
          </a:prstGeom>
          <a:noFill/>
        </p:spPr>
      </p:pic>
      <p:pic>
        <p:nvPicPr>
          <p:cNvPr id="5123" name="Picture 3" descr="C:\Users\Libby\AppData\Local\Microsoft\Windows\Temporary Internet Files\Content.IE5\MVZBTF9D\MP900448490[1].jpg"/>
          <p:cNvPicPr>
            <a:picLocks noChangeAspect="1" noChangeArrowheads="1"/>
          </p:cNvPicPr>
          <p:nvPr/>
        </p:nvPicPr>
        <p:blipFill>
          <a:blip r:embed="rId3" cstate="print"/>
          <a:srcRect/>
          <a:stretch>
            <a:fillRect/>
          </a:stretch>
        </p:blipFill>
        <p:spPr bwMode="auto">
          <a:xfrm>
            <a:off x="1524000" y="3505200"/>
            <a:ext cx="1930400" cy="2895600"/>
          </a:xfrm>
          <a:prstGeom prst="rect">
            <a:avLst/>
          </a:prstGeom>
          <a:noFill/>
        </p:spPr>
      </p:pic>
      <p:sp>
        <p:nvSpPr>
          <p:cNvPr id="6" name="Date Placeholder 5"/>
          <p:cNvSpPr>
            <a:spLocks noGrp="1"/>
          </p:cNvSpPr>
          <p:nvPr>
            <p:ph type="dt" sz="half" idx="10"/>
          </p:nvPr>
        </p:nvSpPr>
        <p:spPr/>
        <p:txBody>
          <a:bodyPr/>
          <a:lstStyle/>
          <a:p>
            <a:pPr>
              <a:defRPr/>
            </a:pPr>
            <a:fld id="{09DCB673-E581-4708-AB4C-94BFFFE5546D}" type="datetime1">
              <a:rPr lang="en-US" smtClean="0">
                <a:solidFill>
                  <a:srgbClr val="B13F9A"/>
                </a:solidFill>
              </a:rPr>
              <a:pPr>
                <a:defRPr/>
              </a:pPr>
              <a:t>5/2/2014</a:t>
            </a:fld>
            <a:endParaRPr lang="en-US" dirty="0">
              <a:solidFill>
                <a:srgbClr val="B13F9A"/>
              </a:solidFill>
            </a:endParaRPr>
          </a:p>
        </p:txBody>
      </p:sp>
      <p:sp>
        <p:nvSpPr>
          <p:cNvPr id="7" name="Footer Placeholder 6"/>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normAutofit fontScale="90000"/>
          </a:bodyPr>
          <a:lstStyle/>
          <a:p>
            <a:pPr algn="ctr"/>
            <a:r>
              <a:rPr lang="en-US" dirty="0" smtClean="0"/>
              <a:t>Holding Environment must</a:t>
            </a:r>
            <a:br>
              <a:rPr lang="en-US" dirty="0" smtClean="0"/>
            </a:br>
            <a:r>
              <a:rPr lang="en-US" dirty="0" smtClean="0"/>
              <a:t>be relentlessly positive</a:t>
            </a:r>
          </a:p>
        </p:txBody>
      </p:sp>
      <p:sp>
        <p:nvSpPr>
          <p:cNvPr id="31747" name="Rectangle 3"/>
          <p:cNvSpPr>
            <a:spLocks noGrp="1"/>
          </p:cNvSpPr>
          <p:nvPr>
            <p:ph idx="1"/>
          </p:nvPr>
        </p:nvSpPr>
        <p:spPr/>
        <p:txBody>
          <a:bodyPr/>
          <a:lstStyle/>
          <a:p>
            <a:r>
              <a:rPr lang="en-US" sz="2400" dirty="0" smtClean="0"/>
              <a:t>Observe and comment VERY regularly on the positives</a:t>
            </a:r>
          </a:p>
          <a:p>
            <a:r>
              <a:rPr lang="en-US" sz="2400" dirty="0" smtClean="0"/>
              <a:t>Don’t use “good job” or “well done”</a:t>
            </a:r>
          </a:p>
          <a:p>
            <a:r>
              <a:rPr lang="en-US" sz="2400" dirty="0" smtClean="0"/>
              <a:t>Be like a video tape machine; “I see you are taking the red marker out.  You are coloring slowly and with attention to detail.”</a:t>
            </a:r>
          </a:p>
          <a:p>
            <a:r>
              <a:rPr lang="en-US" sz="2400" dirty="0" smtClean="0"/>
              <a:t>Do not make judgments, “that is a good color”.</a:t>
            </a:r>
          </a:p>
          <a:p>
            <a:r>
              <a:rPr lang="en-US" sz="2400" dirty="0" smtClean="0"/>
              <a:t>Use yourself; “I like pictures where there is a lot of red, it reminds me of fireworks,”.  </a:t>
            </a:r>
          </a:p>
        </p:txBody>
      </p:sp>
      <p:pic>
        <p:nvPicPr>
          <p:cNvPr id="7171" name="Picture 3" descr="C:\Users\Libby\AppData\Local\Microsoft\Windows\Temporary Internet Files\Content.IE5\JF8MXGUE\MP900431014[1].jpg"/>
          <p:cNvPicPr>
            <a:picLocks noChangeAspect="1" noChangeArrowheads="1"/>
          </p:cNvPicPr>
          <p:nvPr/>
        </p:nvPicPr>
        <p:blipFill>
          <a:blip r:embed="rId2" cstate="print"/>
          <a:srcRect/>
          <a:stretch>
            <a:fillRect/>
          </a:stretch>
        </p:blipFill>
        <p:spPr bwMode="auto">
          <a:xfrm>
            <a:off x="6172200" y="4953000"/>
            <a:ext cx="2286000" cy="1714499"/>
          </a:xfrm>
          <a:prstGeom prst="rect">
            <a:avLst/>
          </a:prstGeom>
          <a:noFill/>
        </p:spPr>
      </p:pic>
      <p:sp>
        <p:nvSpPr>
          <p:cNvPr id="7" name="Date Placeholder 6"/>
          <p:cNvSpPr>
            <a:spLocks noGrp="1"/>
          </p:cNvSpPr>
          <p:nvPr>
            <p:ph type="dt" sz="half" idx="10"/>
          </p:nvPr>
        </p:nvSpPr>
        <p:spPr/>
        <p:txBody>
          <a:bodyPr/>
          <a:lstStyle/>
          <a:p>
            <a:pPr>
              <a:defRPr/>
            </a:pPr>
            <a:fld id="{24ABC792-D019-4D41-8070-9EAC2CC90222}" type="datetime1">
              <a:rPr lang="en-US" smtClean="0">
                <a:solidFill>
                  <a:srgbClr val="B13F9A"/>
                </a:solidFill>
              </a:rPr>
              <a:pPr>
                <a:defRPr/>
              </a:pPr>
              <a:t>5/2/2014</a:t>
            </a:fld>
            <a:endParaRPr lang="en-US" dirty="0">
              <a:solidFill>
                <a:srgbClr val="B13F9A"/>
              </a:solidFill>
            </a:endParaRPr>
          </a:p>
        </p:txBody>
      </p:sp>
      <p:sp>
        <p:nvSpPr>
          <p:cNvPr id="8" name="Footer Placeholder 7"/>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US" dirty="0" smtClean="0"/>
              <a:t>Positive lectures - activity</a:t>
            </a:r>
          </a:p>
        </p:txBody>
      </p:sp>
      <p:sp>
        <p:nvSpPr>
          <p:cNvPr id="31747" name="Rectangle 3"/>
          <p:cNvSpPr>
            <a:spLocks noGrp="1"/>
          </p:cNvSpPr>
          <p:nvPr>
            <p:ph idx="1"/>
          </p:nvPr>
        </p:nvSpPr>
        <p:spPr/>
        <p:txBody>
          <a:bodyPr/>
          <a:lstStyle/>
          <a:p>
            <a:r>
              <a:rPr lang="en-US" sz="2800" dirty="0" smtClean="0"/>
              <a:t>Your non-judging reactions to neutral or positive behavior.</a:t>
            </a:r>
          </a:p>
          <a:p>
            <a:r>
              <a:rPr lang="en-US" sz="2800" dirty="0" smtClean="0"/>
              <a:t>Be specific and detailed.</a:t>
            </a:r>
          </a:p>
          <a:p>
            <a:pPr>
              <a:buNone/>
            </a:pPr>
            <a:r>
              <a:rPr lang="en-US" sz="2400" dirty="0" smtClean="0"/>
              <a:t>    </a:t>
            </a:r>
          </a:p>
        </p:txBody>
      </p:sp>
      <p:sp>
        <p:nvSpPr>
          <p:cNvPr id="4" name="Date Placeholder 3"/>
          <p:cNvSpPr>
            <a:spLocks noGrp="1"/>
          </p:cNvSpPr>
          <p:nvPr>
            <p:ph type="dt" sz="half" idx="10"/>
          </p:nvPr>
        </p:nvSpPr>
        <p:spPr/>
        <p:txBody>
          <a:bodyPr/>
          <a:lstStyle/>
          <a:p>
            <a:pPr>
              <a:defRPr/>
            </a:pPr>
            <a:fld id="{3797B521-6912-4ACD-AFEC-A1611CEBAA03}"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0" y="457200"/>
            <a:ext cx="6858000" cy="4762500"/>
          </a:xfrm>
        </p:spPr>
        <p:txBody>
          <a:bodyPr/>
          <a:lstStyle/>
          <a:p>
            <a:pPr eaLnBrk="1" hangingPunct="1">
              <a:lnSpc>
                <a:spcPct val="70000"/>
              </a:lnSpc>
            </a:pPr>
            <a:r>
              <a:rPr lang="en-US" sz="3200" dirty="0" smtClean="0"/>
              <a:t>Techniques for Healing the Relationship</a:t>
            </a:r>
            <a:endParaRPr lang="en-US" sz="2400" dirty="0" smtClean="0">
              <a:solidFill>
                <a:schemeClr val="bg1"/>
              </a:solidFill>
            </a:endParaRPr>
          </a:p>
          <a:p>
            <a:pPr eaLnBrk="1" hangingPunct="1">
              <a:lnSpc>
                <a:spcPct val="70000"/>
              </a:lnSpc>
            </a:pPr>
            <a:endParaRPr lang="en-US" sz="2400" dirty="0" smtClean="0">
              <a:solidFill>
                <a:schemeClr val="bg1"/>
              </a:solidFill>
            </a:endParaRPr>
          </a:p>
          <a:p>
            <a:pPr eaLnBrk="1" hangingPunct="1">
              <a:lnSpc>
                <a:spcPct val="70000"/>
              </a:lnSpc>
            </a:pPr>
            <a:endParaRPr lang="en-US" sz="2400" dirty="0" smtClean="0">
              <a:solidFill>
                <a:schemeClr val="bg1"/>
              </a:solidFill>
            </a:endParaRPr>
          </a:p>
          <a:p>
            <a:pPr eaLnBrk="1" hangingPunct="1">
              <a:lnSpc>
                <a:spcPct val="70000"/>
              </a:lnSpc>
            </a:pPr>
            <a:endParaRPr lang="en-US" sz="1900" dirty="0" smtClean="0"/>
          </a:p>
          <a:p>
            <a:pPr eaLnBrk="1" hangingPunct="1">
              <a:lnSpc>
                <a:spcPct val="70000"/>
              </a:lnSpc>
            </a:pPr>
            <a:r>
              <a:rPr lang="en-US" sz="1900" dirty="0" smtClean="0"/>
              <a:t>.</a:t>
            </a:r>
          </a:p>
        </p:txBody>
      </p:sp>
      <p:sp>
        <p:nvSpPr>
          <p:cNvPr id="7172" name="Date Placeholder 3"/>
          <p:cNvSpPr>
            <a:spLocks noGrp="1"/>
          </p:cNvSpPr>
          <p:nvPr>
            <p:ph type="dt" sz="half" idx="10"/>
          </p:nvPr>
        </p:nvSpPr>
        <p:spPr bwMode="auto">
          <a:noFill/>
          <a:ln>
            <a:miter lim="800000"/>
            <a:headEnd/>
            <a:tailEnd/>
          </a:ln>
        </p:spPr>
        <p:txBody>
          <a:bodyPr wrap="square" lIns="91440" rIns="91440" numCol="1" anchorCtr="0" compatLnSpc="1">
            <a:prstTxWarp prst="textNoShape">
              <a:avLst/>
            </a:prstTxWarp>
          </a:bodyPr>
          <a:lstStyle/>
          <a:p>
            <a:fld id="{936A4529-88F9-480A-9437-620409BFC0B4}" type="datetime1">
              <a:rPr lang="en-US" smtClean="0">
                <a:latin typeface="Arial" charset="0"/>
                <a:cs typeface="Arial" charset="0"/>
              </a:rPr>
              <a:pPr/>
              <a:t>5/2/2014</a:t>
            </a:fld>
            <a:endParaRPr dirty="0" smtClean="0">
              <a:latin typeface="Arial" charset="0"/>
              <a:cs typeface="Arial" charset="0"/>
            </a:endParaRPr>
          </a:p>
        </p:txBody>
      </p:sp>
      <p:sp>
        <p:nvSpPr>
          <p:cNvPr id="7173" name="Footer Placeholder 4"/>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dirty="0" smtClean="0">
                <a:latin typeface="Arial" charset="0"/>
                <a:cs typeface="Arial" charset="0"/>
              </a:rPr>
              <a:t>Family Enhancement Center </a:t>
            </a:r>
          </a:p>
        </p:txBody>
      </p:sp>
      <p:pic>
        <p:nvPicPr>
          <p:cNvPr id="3074" name="Picture 2" descr="C:\Users\Libby\AppData\Local\Microsoft\Windows\Temporary Internet Files\Content.IE5\S6IYA626\MP900448563[1].jpg"/>
          <p:cNvPicPr>
            <a:picLocks noChangeAspect="1" noChangeArrowheads="1"/>
          </p:cNvPicPr>
          <p:nvPr/>
        </p:nvPicPr>
        <p:blipFill>
          <a:blip r:embed="rId2" cstate="print"/>
          <a:srcRect/>
          <a:stretch>
            <a:fillRect/>
          </a:stretch>
        </p:blipFill>
        <p:spPr bwMode="auto">
          <a:xfrm>
            <a:off x="1219200" y="2209800"/>
            <a:ext cx="2895600" cy="4343400"/>
          </a:xfrm>
          <a:prstGeom prst="rect">
            <a:avLst/>
          </a:prstGeom>
          <a:noFill/>
        </p:spPr>
      </p:pic>
      <p:pic>
        <p:nvPicPr>
          <p:cNvPr id="3075" name="Picture 3" descr="C:\Users\Libby\AppData\Local\Microsoft\Windows\Temporary Internet Files\Content.IE5\MRIAVB3H\MP900422306[1].jpg"/>
          <p:cNvPicPr>
            <a:picLocks noChangeAspect="1" noChangeArrowheads="1"/>
          </p:cNvPicPr>
          <p:nvPr/>
        </p:nvPicPr>
        <p:blipFill>
          <a:blip r:embed="rId3" cstate="print"/>
          <a:srcRect/>
          <a:stretch>
            <a:fillRect/>
          </a:stretch>
        </p:blipFill>
        <p:spPr bwMode="auto">
          <a:xfrm>
            <a:off x="4800600" y="1752600"/>
            <a:ext cx="3352800" cy="3352800"/>
          </a:xfrm>
          <a:prstGeom prst="rect">
            <a:avLst/>
          </a:prstGeom>
          <a:noFill/>
        </p:spPr>
      </p:pic>
    </p:spTree>
  </p:cSld>
  <p:clrMapOvr>
    <a:masterClrMapping/>
  </p:clrMapOvr>
  <p:transition spd="med" advTm="82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239000" cy="1143000"/>
          </a:xfrm>
        </p:spPr>
        <p:txBody>
          <a:bodyPr rtlCol="0">
            <a:normAutofit fontScale="90000"/>
          </a:bodyPr>
          <a:lstStyle/>
          <a:p>
            <a:pPr fontAlgn="auto">
              <a:spcAft>
                <a:spcPts val="0"/>
              </a:spcAft>
              <a:defRPr/>
            </a:pPr>
            <a:r>
              <a:rPr lang="en-US" sz="4000" dirty="0" smtClean="0"/>
              <a:t/>
            </a:r>
            <a:br>
              <a:rPr lang="en-US" sz="4000" dirty="0" smtClean="0"/>
            </a:br>
            <a:r>
              <a:rPr lang="en-US" sz="3600" dirty="0" smtClean="0"/>
              <a:t>Being The Best caregiver you can</a:t>
            </a:r>
            <a:r>
              <a:rPr lang="en-US" sz="4000" dirty="0" smtClean="0"/>
              <a:t/>
            </a:r>
            <a:br>
              <a:rPr lang="en-US" sz="4000" dirty="0" smtClean="0"/>
            </a:br>
            <a:r>
              <a:rPr lang="en-US" sz="2000" dirty="0" smtClean="0">
                <a:solidFill>
                  <a:schemeClr val="accent1"/>
                </a:solidFill>
              </a:rPr>
              <a:t>WE unknowingly carry our mothers and </a:t>
            </a:r>
            <a:br>
              <a:rPr lang="en-US" sz="2000" dirty="0" smtClean="0">
                <a:solidFill>
                  <a:schemeClr val="accent1"/>
                </a:solidFill>
              </a:rPr>
            </a:br>
            <a:r>
              <a:rPr lang="en-US" sz="2000" dirty="0" smtClean="0">
                <a:solidFill>
                  <a:schemeClr val="accent1"/>
                </a:solidFill>
              </a:rPr>
              <a:t>Fathers inside of us.</a:t>
            </a:r>
            <a:endParaRPr lang="en-US" dirty="0">
              <a:solidFill>
                <a:schemeClr val="accent1"/>
              </a:solidFill>
            </a:endParaRPr>
          </a:p>
        </p:txBody>
      </p:sp>
      <p:sp>
        <p:nvSpPr>
          <p:cNvPr id="19464" name="Date Placeholder 8"/>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C37200-2FB5-4ECC-831B-86FF5D59BDAA}" type="datetime1">
              <a:rPr lang="en-US" smtClean="0">
                <a:solidFill>
                  <a:srgbClr val="B13F9A"/>
                </a:solidFill>
                <a:cs typeface="Arial" charset="0"/>
              </a:rPr>
              <a:pPr fontAlgn="base">
                <a:spcBef>
                  <a:spcPct val="0"/>
                </a:spcBef>
                <a:spcAft>
                  <a:spcPct val="0"/>
                </a:spcAft>
              </a:pPr>
              <a:t>5/2/2014</a:t>
            </a:fld>
            <a:endParaRPr lang="en-US" dirty="0">
              <a:solidFill>
                <a:srgbClr val="B13F9A"/>
              </a:solidFill>
              <a:cs typeface="Arial" charset="0"/>
            </a:endParaRPr>
          </a:p>
        </p:txBody>
      </p:sp>
      <p:sp>
        <p:nvSpPr>
          <p:cNvPr id="19465" name="Footer Placeholder 9"/>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B13F9A"/>
                </a:solidFill>
                <a:cs typeface="Arial" charset="0"/>
              </a:rPr>
              <a:t>Family Enhancement Center </a:t>
            </a:r>
          </a:p>
        </p:txBody>
      </p:sp>
      <p:pic>
        <p:nvPicPr>
          <p:cNvPr id="19458" name="Picture 3" descr="C:\Users\Owner\AppData\Local\Microsoft\Windows\Temporary Internet Files\Content.IE5\3UR4BPV9\MP900409362[1].jpg"/>
          <p:cNvPicPr>
            <a:picLocks noChangeAspect="1" noChangeArrowheads="1"/>
          </p:cNvPicPr>
          <p:nvPr/>
        </p:nvPicPr>
        <p:blipFill>
          <a:blip r:embed="rId2" cstate="print"/>
          <a:srcRect/>
          <a:stretch>
            <a:fillRect/>
          </a:stretch>
        </p:blipFill>
        <p:spPr bwMode="auto">
          <a:xfrm>
            <a:off x="914400" y="1905000"/>
            <a:ext cx="914400" cy="1371600"/>
          </a:xfrm>
          <a:prstGeom prst="rect">
            <a:avLst/>
          </a:prstGeom>
          <a:noFill/>
          <a:ln w="9525">
            <a:noFill/>
            <a:miter lim="800000"/>
            <a:headEnd/>
            <a:tailEnd/>
          </a:ln>
        </p:spPr>
      </p:pic>
      <p:pic>
        <p:nvPicPr>
          <p:cNvPr id="19459" name="Picture 4" descr="C:\Users\Owner\AppData\Local\Microsoft\Windows\Temporary Internet Files\Content.IE5\DIHA1ZGG\MP900202035[1].jpg"/>
          <p:cNvPicPr>
            <a:picLocks noChangeAspect="1" noChangeArrowheads="1"/>
          </p:cNvPicPr>
          <p:nvPr/>
        </p:nvPicPr>
        <p:blipFill>
          <a:blip r:embed="rId3" cstate="print"/>
          <a:srcRect/>
          <a:stretch>
            <a:fillRect/>
          </a:stretch>
        </p:blipFill>
        <p:spPr bwMode="auto">
          <a:xfrm>
            <a:off x="5334000" y="3200400"/>
            <a:ext cx="2265363" cy="3387725"/>
          </a:xfrm>
          <a:prstGeom prst="rect">
            <a:avLst/>
          </a:prstGeom>
          <a:noFill/>
          <a:ln w="9525">
            <a:noFill/>
            <a:miter lim="800000"/>
            <a:headEnd/>
            <a:tailEnd/>
          </a:ln>
        </p:spPr>
      </p:pic>
      <p:pic>
        <p:nvPicPr>
          <p:cNvPr id="19460" name="Picture 2" descr="C:\Users\Owner\AppData\Local\Microsoft\Windows\Temporary Internet Files\Content.IE5\F9781Q5Q\MP900409361[1].jpg"/>
          <p:cNvPicPr>
            <a:picLocks noChangeAspect="1" noChangeArrowheads="1"/>
          </p:cNvPicPr>
          <p:nvPr/>
        </p:nvPicPr>
        <p:blipFill>
          <a:blip r:embed="rId4" cstate="print"/>
          <a:srcRect/>
          <a:stretch>
            <a:fillRect/>
          </a:stretch>
        </p:blipFill>
        <p:spPr bwMode="auto">
          <a:xfrm>
            <a:off x="6781800" y="1371600"/>
            <a:ext cx="736600" cy="1103313"/>
          </a:xfrm>
          <a:prstGeom prst="rect">
            <a:avLst/>
          </a:prstGeom>
          <a:noFill/>
          <a:ln w="9525">
            <a:noFill/>
            <a:miter lim="800000"/>
            <a:headEnd/>
            <a:tailEnd/>
          </a:ln>
        </p:spPr>
      </p:pic>
      <p:pic>
        <p:nvPicPr>
          <p:cNvPr id="19461" name="Picture 3" descr="C:\Users\Owner\AppData\Local\Microsoft\Windows\Temporary Internet Files\Content.IE5\3UR4BPV9\MP900407144[1].jpg"/>
          <p:cNvPicPr>
            <a:picLocks noChangeAspect="1" noChangeArrowheads="1"/>
          </p:cNvPicPr>
          <p:nvPr/>
        </p:nvPicPr>
        <p:blipFill>
          <a:blip r:embed="rId5" cstate="print"/>
          <a:srcRect/>
          <a:stretch>
            <a:fillRect/>
          </a:stretch>
        </p:blipFill>
        <p:spPr bwMode="auto">
          <a:xfrm>
            <a:off x="304800" y="3962400"/>
            <a:ext cx="3773488" cy="2514600"/>
          </a:xfrm>
          <a:prstGeom prst="rect">
            <a:avLst/>
          </a:prstGeom>
          <a:noFill/>
          <a:ln w="9525">
            <a:noFill/>
            <a:miter lim="800000"/>
            <a:headEnd/>
            <a:tailEnd/>
          </a:ln>
        </p:spPr>
      </p:pic>
      <p:sp>
        <p:nvSpPr>
          <p:cNvPr id="11" name="Rounded Rectangular Callout 10"/>
          <p:cNvSpPr/>
          <p:nvPr/>
        </p:nvSpPr>
        <p:spPr>
          <a:xfrm>
            <a:off x="609600" y="1447800"/>
            <a:ext cx="1447800" cy="22098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2" name="Rounded Rectangular Callout 11"/>
          <p:cNvSpPr/>
          <p:nvPr/>
        </p:nvSpPr>
        <p:spPr>
          <a:xfrm>
            <a:off x="6400800" y="838200"/>
            <a:ext cx="1447800" cy="22098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normAutofit fontScale="90000"/>
          </a:bodyPr>
          <a:lstStyle/>
          <a:p>
            <a:pPr algn="ctr"/>
            <a:r>
              <a:rPr lang="en-US" dirty="0" smtClean="0"/>
              <a:t>Critical Pieces of the Trauma Informed puzzle</a:t>
            </a:r>
            <a:endParaRPr lang="en-US" dirty="0"/>
          </a:p>
        </p:txBody>
      </p:sp>
      <p:sp>
        <p:nvSpPr>
          <p:cNvPr id="3" name="Content Placeholder 2"/>
          <p:cNvSpPr>
            <a:spLocks noGrp="1"/>
          </p:cNvSpPr>
          <p:nvPr>
            <p:ph idx="1"/>
          </p:nvPr>
        </p:nvSpPr>
        <p:spPr>
          <a:xfrm>
            <a:off x="457200" y="1401762"/>
            <a:ext cx="7239000" cy="4846638"/>
          </a:xfrm>
        </p:spPr>
        <p:txBody>
          <a:bodyPr/>
          <a:lstStyle/>
          <a:p>
            <a:r>
              <a:rPr lang="en-US" dirty="0" smtClean="0"/>
              <a:t>Engagement of parent</a:t>
            </a:r>
          </a:p>
          <a:p>
            <a:r>
              <a:rPr lang="en-US" dirty="0" smtClean="0"/>
              <a:t>Parent’s understanding of trauma’s effect on the brain</a:t>
            </a:r>
          </a:p>
          <a:p>
            <a:r>
              <a:rPr lang="en-US" dirty="0" smtClean="0"/>
              <a:t>The creation of a safe holding environment which ALWAYS includes a team of helpers.  </a:t>
            </a:r>
          </a:p>
          <a:p>
            <a:r>
              <a:rPr lang="en-US" dirty="0" smtClean="0"/>
              <a:t>Parent learning specific techniques to heal emotional regulation, make up gaps in learning and development and create relationship.</a:t>
            </a:r>
          </a:p>
          <a:p>
            <a:endParaRPr lang="en-US" dirty="0" smtClean="0"/>
          </a:p>
          <a:p>
            <a:endParaRPr lang="en-US" dirty="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1026" name="Picture 2" descr="C:\Users\Libby\AppData\Local\Microsoft\Windows\Temporary Internet Files\Content.IE5\686UY76A\MP900303010[1].jpg"/>
          <p:cNvPicPr>
            <a:picLocks noChangeAspect="1" noChangeArrowheads="1"/>
          </p:cNvPicPr>
          <p:nvPr/>
        </p:nvPicPr>
        <p:blipFill>
          <a:blip r:embed="rId2" cstate="print"/>
          <a:srcRect/>
          <a:stretch>
            <a:fillRect/>
          </a:stretch>
        </p:blipFill>
        <p:spPr bwMode="auto">
          <a:xfrm>
            <a:off x="5181600" y="5064252"/>
            <a:ext cx="2514600" cy="1793748"/>
          </a:xfrm>
          <a:prstGeom prst="rect">
            <a:avLst/>
          </a:prstGeom>
          <a:noFill/>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fontScale="90000"/>
          </a:bodyPr>
          <a:lstStyle/>
          <a:p>
            <a:r>
              <a:rPr lang="en-US" sz="3600" dirty="0" smtClean="0"/>
              <a:t>the worst parent is in there too</a:t>
            </a:r>
            <a:br>
              <a:rPr lang="en-US" sz="3600" dirty="0" smtClean="0"/>
            </a:br>
            <a:r>
              <a:rPr lang="en-US" sz="1800" dirty="0" smtClean="0">
                <a:solidFill>
                  <a:schemeClr val="accent1"/>
                </a:solidFill>
              </a:rPr>
              <a:t>WE unknowingly carry </a:t>
            </a:r>
            <a:br>
              <a:rPr lang="en-US" sz="1800" dirty="0" smtClean="0">
                <a:solidFill>
                  <a:schemeClr val="accent1"/>
                </a:solidFill>
              </a:rPr>
            </a:br>
            <a:r>
              <a:rPr lang="en-US" sz="1800" dirty="0" smtClean="0">
                <a:solidFill>
                  <a:schemeClr val="accent1"/>
                </a:solidFill>
              </a:rPr>
              <a:t>our mothers and Fathers inside of us.</a:t>
            </a:r>
            <a:endParaRPr lang="en-US" sz="1800" dirty="0" smtClean="0"/>
          </a:p>
        </p:txBody>
      </p:sp>
      <p:sp>
        <p:nvSpPr>
          <p:cNvPr id="20489" name="Date Placeholder 9"/>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59EAE7-4124-4B4E-8764-E8EAD24802C3}" type="datetime1">
              <a:rPr lang="en-US" smtClean="0">
                <a:solidFill>
                  <a:srgbClr val="B13F9A"/>
                </a:solidFill>
                <a:cs typeface="Arial" charset="0"/>
              </a:rPr>
              <a:pPr fontAlgn="base">
                <a:spcBef>
                  <a:spcPct val="0"/>
                </a:spcBef>
                <a:spcAft>
                  <a:spcPct val="0"/>
                </a:spcAft>
              </a:pPr>
              <a:t>5/2/2014</a:t>
            </a:fld>
            <a:endParaRPr lang="en-US" dirty="0">
              <a:solidFill>
                <a:srgbClr val="B13F9A"/>
              </a:solidFill>
              <a:cs typeface="Arial" charset="0"/>
            </a:endParaRPr>
          </a:p>
        </p:txBody>
      </p:sp>
      <p:sp>
        <p:nvSpPr>
          <p:cNvPr id="20490" name="Footer Placeholder 10"/>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B13F9A"/>
                </a:solidFill>
                <a:cs typeface="Arial" charset="0"/>
              </a:rPr>
              <a:t>Family Enhancement Center </a:t>
            </a:r>
          </a:p>
        </p:txBody>
      </p:sp>
      <p:pic>
        <p:nvPicPr>
          <p:cNvPr id="20482" name="Picture 5" descr="C:\Users\Owner\AppData\Local\Microsoft\Windows\Temporary Internet Files\Content.IE5\DIHA1ZGG\MP900448605[1].jpg"/>
          <p:cNvPicPr>
            <a:picLocks noChangeAspect="1" noChangeArrowheads="1"/>
          </p:cNvPicPr>
          <p:nvPr/>
        </p:nvPicPr>
        <p:blipFill>
          <a:blip r:embed="rId2" cstate="print"/>
          <a:srcRect/>
          <a:stretch>
            <a:fillRect/>
          </a:stretch>
        </p:blipFill>
        <p:spPr bwMode="auto">
          <a:xfrm>
            <a:off x="1219200" y="2438400"/>
            <a:ext cx="1943100" cy="1295400"/>
          </a:xfrm>
          <a:prstGeom prst="rect">
            <a:avLst/>
          </a:prstGeom>
          <a:noFill/>
          <a:ln w="9525">
            <a:noFill/>
            <a:miter lim="800000"/>
            <a:headEnd/>
            <a:tailEnd/>
          </a:ln>
        </p:spPr>
      </p:pic>
      <p:pic>
        <p:nvPicPr>
          <p:cNvPr id="20483" name="Picture 8" descr="C:\Users\Owner\AppData\Local\Microsoft\Windows\Temporary Internet Files\Content.IE5\F9781Q5Q\MP900448663[1].jpg"/>
          <p:cNvPicPr>
            <a:picLocks noChangeAspect="1" noChangeArrowheads="1"/>
          </p:cNvPicPr>
          <p:nvPr/>
        </p:nvPicPr>
        <p:blipFill>
          <a:blip r:embed="rId3" cstate="print"/>
          <a:srcRect/>
          <a:stretch>
            <a:fillRect/>
          </a:stretch>
        </p:blipFill>
        <p:spPr bwMode="auto">
          <a:xfrm>
            <a:off x="6705600" y="2516188"/>
            <a:ext cx="990600" cy="1490662"/>
          </a:xfrm>
          <a:prstGeom prst="rect">
            <a:avLst/>
          </a:prstGeom>
          <a:noFill/>
          <a:ln w="9525">
            <a:noFill/>
            <a:miter lim="800000"/>
            <a:headEnd/>
            <a:tailEnd/>
          </a:ln>
        </p:spPr>
      </p:pic>
      <p:pic>
        <p:nvPicPr>
          <p:cNvPr id="20484" name="Picture 11" descr="C:\Users\Owner\AppData\Local\Microsoft\Windows\Temporary Internet Files\Content.IE5\IM98ERV8\MP900427604[1].jpg"/>
          <p:cNvPicPr>
            <a:picLocks noChangeAspect="1" noChangeArrowheads="1"/>
          </p:cNvPicPr>
          <p:nvPr/>
        </p:nvPicPr>
        <p:blipFill>
          <a:blip r:embed="rId4" cstate="print"/>
          <a:srcRect/>
          <a:stretch>
            <a:fillRect/>
          </a:stretch>
        </p:blipFill>
        <p:spPr bwMode="auto">
          <a:xfrm>
            <a:off x="5791200" y="2514600"/>
            <a:ext cx="1103313" cy="1524000"/>
          </a:xfrm>
          <a:prstGeom prst="rect">
            <a:avLst/>
          </a:prstGeom>
          <a:noFill/>
          <a:ln w="9525">
            <a:noFill/>
            <a:miter lim="800000"/>
            <a:headEnd/>
            <a:tailEnd/>
          </a:ln>
        </p:spPr>
      </p:pic>
      <p:pic>
        <p:nvPicPr>
          <p:cNvPr id="20485" name="Picture 12" descr="C:\Users\Owner\AppData\Local\Microsoft\Windows\Temporary Internet Files\Content.IE5\IM98ERV8\MP900448347[1].jpg"/>
          <p:cNvPicPr>
            <a:picLocks noChangeAspect="1" noChangeArrowheads="1"/>
          </p:cNvPicPr>
          <p:nvPr/>
        </p:nvPicPr>
        <p:blipFill>
          <a:blip r:embed="rId5" cstate="print"/>
          <a:srcRect/>
          <a:stretch>
            <a:fillRect/>
          </a:stretch>
        </p:blipFill>
        <p:spPr bwMode="auto">
          <a:xfrm>
            <a:off x="4419600" y="4318000"/>
            <a:ext cx="3581400" cy="2387600"/>
          </a:xfrm>
          <a:prstGeom prst="rect">
            <a:avLst/>
          </a:prstGeom>
          <a:noFill/>
          <a:ln w="9525">
            <a:noFill/>
            <a:miter lim="800000"/>
            <a:headEnd/>
            <a:tailEnd/>
          </a:ln>
        </p:spPr>
      </p:pic>
      <p:sp>
        <p:nvSpPr>
          <p:cNvPr id="15" name="Rounded Rectangular Callout 14"/>
          <p:cNvSpPr/>
          <p:nvPr/>
        </p:nvSpPr>
        <p:spPr>
          <a:xfrm>
            <a:off x="1143000" y="1905000"/>
            <a:ext cx="2133600" cy="20574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ounded Rectangular Callout 15"/>
          <p:cNvSpPr/>
          <p:nvPr/>
        </p:nvSpPr>
        <p:spPr>
          <a:xfrm>
            <a:off x="5715000" y="2057400"/>
            <a:ext cx="2133600" cy="20574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488" name="Picture 15" descr="C:\Users\Owner\AppData\Local\Microsoft\Windows\Temporary Internet Files\Content.IE5\3UR4BPV9\MP900443332[1].jpg"/>
          <p:cNvPicPr>
            <a:picLocks noChangeAspect="1" noChangeArrowheads="1"/>
          </p:cNvPicPr>
          <p:nvPr/>
        </p:nvPicPr>
        <p:blipFill>
          <a:blip r:embed="rId6" cstate="print"/>
          <a:srcRect/>
          <a:stretch>
            <a:fillRect/>
          </a:stretch>
        </p:blipFill>
        <p:spPr bwMode="auto">
          <a:xfrm>
            <a:off x="1219200" y="4191000"/>
            <a:ext cx="1885950" cy="25146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990600"/>
          </a:xfrm>
        </p:spPr>
        <p:txBody>
          <a:bodyPr rtlCol="0">
            <a:normAutofit/>
          </a:bodyPr>
          <a:lstStyle/>
          <a:p>
            <a:pPr fontAlgn="auto">
              <a:spcAft>
                <a:spcPts val="0"/>
              </a:spcAft>
              <a:defRPr/>
            </a:pPr>
            <a:r>
              <a:rPr lang="en-US" sz="3600" dirty="0" smtClean="0">
                <a:solidFill>
                  <a:schemeClr val="accent1"/>
                </a:solidFill>
              </a:rPr>
              <a:t>Most of us are in the middle</a:t>
            </a:r>
            <a:endParaRPr lang="en-US" sz="3600" dirty="0">
              <a:solidFill>
                <a:schemeClr val="accent1"/>
              </a:solidFill>
            </a:endParaRPr>
          </a:p>
        </p:txBody>
      </p:sp>
      <p:sp>
        <p:nvSpPr>
          <p:cNvPr id="21512" name="Date Placeholder 10"/>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93F2BA-DE86-4C43-8E09-8AB4C90C5A13}" type="datetime1">
              <a:rPr lang="en-US" smtClean="0">
                <a:solidFill>
                  <a:srgbClr val="B13F9A"/>
                </a:solidFill>
                <a:cs typeface="Arial" charset="0"/>
              </a:rPr>
              <a:pPr fontAlgn="base">
                <a:spcBef>
                  <a:spcPct val="0"/>
                </a:spcBef>
                <a:spcAft>
                  <a:spcPct val="0"/>
                </a:spcAft>
              </a:pPr>
              <a:t>5/2/2014</a:t>
            </a:fld>
            <a:endParaRPr lang="en-US" dirty="0">
              <a:solidFill>
                <a:srgbClr val="B13F9A"/>
              </a:solidFill>
              <a:cs typeface="Arial" charset="0"/>
            </a:endParaRPr>
          </a:p>
        </p:txBody>
      </p:sp>
      <p:sp>
        <p:nvSpPr>
          <p:cNvPr id="21513" name="Footer Placeholder 1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B13F9A"/>
                </a:solidFill>
                <a:cs typeface="Arial" charset="0"/>
              </a:rPr>
              <a:t>Family Enhancement Center </a:t>
            </a:r>
          </a:p>
        </p:txBody>
      </p:sp>
      <p:pic>
        <p:nvPicPr>
          <p:cNvPr id="21506" name="Picture 3" descr="C:\Users\Owner\AppData\Local\Microsoft\Windows\Temporary Internet Files\Content.IE5\3UR4BPV9\MP900409362[1].jpg"/>
          <p:cNvPicPr>
            <a:picLocks noChangeAspect="1" noChangeArrowheads="1"/>
          </p:cNvPicPr>
          <p:nvPr/>
        </p:nvPicPr>
        <p:blipFill>
          <a:blip r:embed="rId2" cstate="print"/>
          <a:srcRect/>
          <a:stretch>
            <a:fillRect/>
          </a:stretch>
        </p:blipFill>
        <p:spPr bwMode="auto">
          <a:xfrm>
            <a:off x="762000" y="1447800"/>
            <a:ext cx="914400" cy="1371600"/>
          </a:xfrm>
          <a:prstGeom prst="rect">
            <a:avLst/>
          </a:prstGeom>
          <a:noFill/>
          <a:ln w="9525">
            <a:noFill/>
            <a:miter lim="800000"/>
            <a:headEnd/>
            <a:tailEnd/>
          </a:ln>
        </p:spPr>
      </p:pic>
      <p:pic>
        <p:nvPicPr>
          <p:cNvPr id="21507" name="Picture 2" descr="C:\Users\Owner\AppData\Local\Microsoft\Windows\Temporary Internet Files\Content.IE5\F9781Q5Q\MP900409361[1].jpg"/>
          <p:cNvPicPr>
            <a:picLocks noChangeAspect="1" noChangeArrowheads="1"/>
          </p:cNvPicPr>
          <p:nvPr/>
        </p:nvPicPr>
        <p:blipFill>
          <a:blip r:embed="rId3" cstate="print"/>
          <a:srcRect/>
          <a:stretch>
            <a:fillRect/>
          </a:stretch>
        </p:blipFill>
        <p:spPr bwMode="auto">
          <a:xfrm>
            <a:off x="1752600" y="2133600"/>
            <a:ext cx="736600" cy="1103313"/>
          </a:xfrm>
          <a:prstGeom prst="rect">
            <a:avLst/>
          </a:prstGeom>
          <a:noFill/>
          <a:ln w="9525">
            <a:noFill/>
            <a:miter lim="800000"/>
            <a:headEnd/>
            <a:tailEnd/>
          </a:ln>
        </p:spPr>
      </p:pic>
      <p:graphicFrame>
        <p:nvGraphicFramePr>
          <p:cNvPr id="9" name="Diagram 8"/>
          <p:cNvGraphicFramePr/>
          <p:nvPr/>
        </p:nvGraphicFramePr>
        <p:xfrm>
          <a:off x="914400" y="2794000"/>
          <a:ext cx="69342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509" name="Picture 5" descr="C:\Users\Owner\AppData\Local\Microsoft\Windows\Temporary Internet Files\Content.IE5\DIHA1ZGG\MP900448605[1].jpg"/>
          <p:cNvPicPr>
            <a:picLocks noChangeAspect="1" noChangeArrowheads="1"/>
          </p:cNvPicPr>
          <p:nvPr/>
        </p:nvPicPr>
        <p:blipFill>
          <a:blip r:embed="rId9" cstate="print"/>
          <a:srcRect/>
          <a:stretch>
            <a:fillRect/>
          </a:stretch>
        </p:blipFill>
        <p:spPr bwMode="auto">
          <a:xfrm>
            <a:off x="6553200" y="1447800"/>
            <a:ext cx="1371600" cy="914400"/>
          </a:xfrm>
          <a:prstGeom prst="rect">
            <a:avLst/>
          </a:prstGeom>
          <a:noFill/>
          <a:ln w="9525">
            <a:noFill/>
            <a:miter lim="800000"/>
            <a:headEnd/>
            <a:tailEnd/>
          </a:ln>
        </p:spPr>
      </p:pic>
      <p:pic>
        <p:nvPicPr>
          <p:cNvPr id="21510" name="Picture 11" descr="C:\Users\Owner\AppData\Local\Microsoft\Windows\Temporary Internet Files\Content.IE5\IM98ERV8\MP900427604[1].jpg"/>
          <p:cNvPicPr>
            <a:picLocks noChangeAspect="1" noChangeArrowheads="1"/>
          </p:cNvPicPr>
          <p:nvPr/>
        </p:nvPicPr>
        <p:blipFill>
          <a:blip r:embed="rId10" cstate="print"/>
          <a:srcRect/>
          <a:stretch>
            <a:fillRect/>
          </a:stretch>
        </p:blipFill>
        <p:spPr bwMode="auto">
          <a:xfrm>
            <a:off x="5105400" y="2133600"/>
            <a:ext cx="717550" cy="990600"/>
          </a:xfrm>
          <a:prstGeom prst="rect">
            <a:avLst/>
          </a:prstGeom>
          <a:noFill/>
          <a:ln w="9525">
            <a:noFill/>
            <a:miter lim="800000"/>
            <a:headEnd/>
            <a:tailEnd/>
          </a:ln>
        </p:spPr>
      </p:pic>
      <p:pic>
        <p:nvPicPr>
          <p:cNvPr id="21511" name="Picture 8" descr="C:\Users\Owner\AppData\Local\Microsoft\Windows\Temporary Internet Files\Content.IE5\F9781Q5Q\MP900448663[1].jpg"/>
          <p:cNvPicPr>
            <a:picLocks noChangeAspect="1" noChangeArrowheads="1"/>
          </p:cNvPicPr>
          <p:nvPr/>
        </p:nvPicPr>
        <p:blipFill>
          <a:blip r:embed="rId11" cstate="print"/>
          <a:srcRect/>
          <a:stretch>
            <a:fillRect/>
          </a:stretch>
        </p:blipFill>
        <p:spPr bwMode="auto">
          <a:xfrm>
            <a:off x="5791200" y="2133600"/>
            <a:ext cx="685800" cy="10318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914400" y="-152400"/>
            <a:ext cx="7239000" cy="1143000"/>
          </a:xfrm>
        </p:spPr>
        <p:txBody>
          <a:bodyPr/>
          <a:lstStyle/>
          <a:p>
            <a:r>
              <a:rPr lang="en-US" sz="2800" dirty="0" smtClean="0"/>
              <a:t>forming relationships</a:t>
            </a:r>
            <a:br>
              <a:rPr lang="en-US" sz="2800" dirty="0" smtClean="0"/>
            </a:br>
            <a:r>
              <a:rPr lang="en-US" sz="2800" dirty="0" smtClean="0"/>
              <a:t>self and other</a:t>
            </a:r>
          </a:p>
        </p:txBody>
      </p:sp>
      <p:sp>
        <p:nvSpPr>
          <p:cNvPr id="22539"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762FA5-C34C-4953-9B49-8CD36989CEF4}" type="datetime1">
              <a:rPr lang="en-US" smtClean="0">
                <a:solidFill>
                  <a:srgbClr val="B13F9A"/>
                </a:solidFill>
                <a:cs typeface="Arial" charset="0"/>
              </a:rPr>
              <a:pPr fontAlgn="base">
                <a:spcBef>
                  <a:spcPct val="0"/>
                </a:spcBef>
                <a:spcAft>
                  <a:spcPct val="0"/>
                </a:spcAft>
              </a:pPr>
              <a:t>5/2/2014</a:t>
            </a:fld>
            <a:endParaRPr lang="en-US" dirty="0">
              <a:solidFill>
                <a:srgbClr val="B13F9A"/>
              </a:solidFill>
              <a:cs typeface="Arial" charset="0"/>
            </a:endParaRPr>
          </a:p>
        </p:txBody>
      </p:sp>
      <p:sp>
        <p:nvSpPr>
          <p:cNvPr id="22540"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Being Mothered</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Unconscious Self Concept</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Expresses Need</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Unconscious Response to Child</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Reacts to Mother’s Emotional Tone</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066800" y="-152400"/>
            <a:ext cx="7239000" cy="1143000"/>
          </a:xfrm>
        </p:spPr>
        <p:txBody>
          <a:bodyPr/>
          <a:lstStyle/>
          <a:p>
            <a:r>
              <a:rPr lang="en-US" sz="2800" dirty="0" smtClean="0"/>
              <a:t>forming relationships</a:t>
            </a:r>
            <a:br>
              <a:rPr lang="en-US" sz="2800" dirty="0" smtClean="0"/>
            </a:br>
            <a:r>
              <a:rPr lang="en-US" sz="2800" dirty="0" smtClean="0"/>
              <a:t>self and other</a:t>
            </a:r>
            <a:endParaRPr lang="en-US" dirty="0" smtClean="0"/>
          </a:p>
        </p:txBody>
      </p:sp>
      <p:sp>
        <p:nvSpPr>
          <p:cNvPr id="23563"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C1B52F-4E96-4D35-A214-CC036C657515}" type="datetime1">
              <a:rPr lang="en-US" smtClean="0">
                <a:solidFill>
                  <a:srgbClr val="B13F9A"/>
                </a:solidFill>
                <a:cs typeface="Arial" charset="0"/>
              </a:rPr>
              <a:pPr fontAlgn="base">
                <a:spcBef>
                  <a:spcPct val="0"/>
                </a:spcBef>
                <a:spcAft>
                  <a:spcPct val="0"/>
                </a:spcAft>
              </a:pPr>
              <a:t>5/2/2014</a:t>
            </a:fld>
            <a:endParaRPr lang="en-US" dirty="0">
              <a:solidFill>
                <a:srgbClr val="B13F9A"/>
              </a:solidFill>
              <a:cs typeface="Arial" charset="0"/>
            </a:endParaRPr>
          </a:p>
        </p:txBody>
      </p:sp>
      <p:sp>
        <p:nvSpPr>
          <p:cNvPr id="23564"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Feels Success Or Failure</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Responds Emotionally</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Reacts To Mother’s Emotions</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Relationship Is Set In A Direction</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Attachment or Abuse or Neglect</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838200" y="-152400"/>
            <a:ext cx="7239000" cy="1143000"/>
          </a:xfrm>
        </p:spPr>
        <p:txBody>
          <a:bodyPr/>
          <a:lstStyle/>
          <a:p>
            <a:r>
              <a:rPr lang="en-US" sz="2800" dirty="0" smtClean="0"/>
              <a:t>forming relationships</a:t>
            </a:r>
            <a:br>
              <a:rPr lang="en-US" sz="2800" dirty="0" smtClean="0"/>
            </a:br>
            <a:r>
              <a:rPr lang="en-US" sz="2800" dirty="0" smtClean="0"/>
              <a:t>self and other</a:t>
            </a:r>
            <a:endParaRPr lang="en-US" dirty="0" smtClean="0"/>
          </a:p>
        </p:txBody>
      </p:sp>
      <p:sp>
        <p:nvSpPr>
          <p:cNvPr id="24587"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B6A5A3-A80D-4351-A4FE-1462A857C597}" type="datetime1">
              <a:rPr lang="en-US" smtClean="0">
                <a:solidFill>
                  <a:srgbClr val="B13F9A"/>
                </a:solidFill>
                <a:cs typeface="Arial" charset="0"/>
              </a:rPr>
              <a:pPr fontAlgn="base">
                <a:spcBef>
                  <a:spcPct val="0"/>
                </a:spcBef>
                <a:spcAft>
                  <a:spcPct val="0"/>
                </a:spcAft>
              </a:pPr>
              <a:t>5/2/2014</a:t>
            </a:fld>
            <a:endParaRPr lang="en-US" dirty="0">
              <a:solidFill>
                <a:srgbClr val="B13F9A"/>
              </a:solidFill>
              <a:cs typeface="Arial" charset="0"/>
            </a:endParaRPr>
          </a:p>
        </p:txBody>
      </p:sp>
      <p:sp>
        <p:nvSpPr>
          <p:cNvPr id="24588"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Early Experiences  of Nurturing, Love Warmth</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Security and Self-Confidence Grow</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Expresses Need</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Responds in Nurturing Way</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Calms or Child Learns</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838200" y="-152400"/>
            <a:ext cx="7239000" cy="1143000"/>
          </a:xfrm>
        </p:spPr>
        <p:txBody>
          <a:bodyPr/>
          <a:lstStyle/>
          <a:p>
            <a:r>
              <a:rPr lang="en-US" sz="2800" dirty="0" smtClean="0"/>
              <a:t>forming relationships</a:t>
            </a:r>
            <a:br>
              <a:rPr lang="en-US" sz="2800" dirty="0" smtClean="0"/>
            </a:br>
            <a:r>
              <a:rPr lang="en-US" sz="2800" dirty="0" smtClean="0"/>
              <a:t>self and other</a:t>
            </a:r>
            <a:endParaRPr lang="en-US" dirty="0" smtClean="0"/>
          </a:p>
        </p:txBody>
      </p:sp>
      <p:sp>
        <p:nvSpPr>
          <p:cNvPr id="25611"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4F8306-2F3A-4996-A712-A71E7C26524B}" type="datetime1">
              <a:rPr lang="en-US" smtClean="0">
                <a:solidFill>
                  <a:srgbClr val="B13F9A"/>
                </a:solidFill>
                <a:cs typeface="Arial" charset="0"/>
              </a:rPr>
              <a:pPr fontAlgn="base">
                <a:spcBef>
                  <a:spcPct val="0"/>
                </a:spcBef>
                <a:spcAft>
                  <a:spcPct val="0"/>
                </a:spcAft>
              </a:pPr>
              <a:t>5/2/2014</a:t>
            </a:fld>
            <a:endParaRPr lang="en-US" dirty="0">
              <a:solidFill>
                <a:srgbClr val="B13F9A"/>
              </a:solidFill>
              <a:cs typeface="Arial" charset="0"/>
            </a:endParaRPr>
          </a:p>
        </p:txBody>
      </p:sp>
      <p:sp>
        <p:nvSpPr>
          <p:cNvPr id="25612"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Feels Success</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Success Increases Confidence</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Feels Secure</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Trusting Relationship </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Strong Attachment Between Mother and Child</a:t>
            </a:r>
            <a:endParaRPr lang="en-US" dirty="0"/>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304800"/>
            <a:ext cx="8305800" cy="1143000"/>
          </a:xfrm>
        </p:spPr>
        <p:txBody>
          <a:bodyPr>
            <a:normAutofit/>
          </a:bodyPr>
          <a:lstStyle/>
          <a:p>
            <a:r>
              <a:rPr lang="en-US" sz="2800" dirty="0" smtClean="0"/>
              <a:t>When working with a child who has trauma</a:t>
            </a:r>
          </a:p>
        </p:txBody>
      </p:sp>
      <p:sp>
        <p:nvSpPr>
          <p:cNvPr id="26636"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ABEF42-9214-4E3D-930D-9124F47C085D}" type="datetime1">
              <a:rPr lang="en-US" smtClean="0">
                <a:solidFill>
                  <a:srgbClr val="B13F9A"/>
                </a:solidFill>
                <a:cs typeface="Arial" charset="0"/>
              </a:rPr>
              <a:pPr fontAlgn="base">
                <a:spcBef>
                  <a:spcPct val="0"/>
                </a:spcBef>
                <a:spcAft>
                  <a:spcPct val="0"/>
                </a:spcAft>
              </a:pPr>
              <a:t>5/2/2014</a:t>
            </a:fld>
            <a:endParaRPr lang="en-US" dirty="0">
              <a:solidFill>
                <a:srgbClr val="B13F9A"/>
              </a:solidFill>
              <a:cs typeface="Arial" charset="0"/>
            </a:endParaRPr>
          </a:p>
        </p:txBody>
      </p:sp>
      <p:sp>
        <p:nvSpPr>
          <p:cNvPr id="26637" name="Footer Placeholder 1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Early Experiences  of Nurturing, Love Warmth</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Security and Self-Confidence Grow</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Expresses Need</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Responds in Nurturing Way</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Continues In Distress</a:t>
            </a:r>
          </a:p>
        </p:txBody>
      </p:sp>
      <p:graphicFrame>
        <p:nvGraphicFramePr>
          <p:cNvPr id="15" name="Diagram 14"/>
          <p:cNvGraphicFramePr/>
          <p:nvPr/>
        </p:nvGraphicFramePr>
        <p:xfrm>
          <a:off x="304800" y="5486400"/>
          <a:ext cx="32004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228600"/>
            <a:ext cx="8458200" cy="914400"/>
          </a:xfrm>
        </p:spPr>
        <p:txBody>
          <a:bodyPr>
            <a:normAutofit/>
          </a:bodyPr>
          <a:lstStyle/>
          <a:p>
            <a:r>
              <a:rPr lang="en-US" sz="28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When working with a child who has trauma</a:t>
            </a:r>
            <a:endParaRPr lang="en-US" dirty="0" smtClean="0"/>
          </a:p>
        </p:txBody>
      </p:sp>
      <p:sp>
        <p:nvSpPr>
          <p:cNvPr id="27659"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1319FC-092D-4EC0-940B-0821A869D245}" type="datetime1">
              <a:rPr lang="en-US" smtClean="0">
                <a:solidFill>
                  <a:srgbClr val="B13F9A"/>
                </a:solidFill>
                <a:cs typeface="Arial" charset="0"/>
              </a:rPr>
              <a:pPr fontAlgn="base">
                <a:spcBef>
                  <a:spcPct val="0"/>
                </a:spcBef>
                <a:spcAft>
                  <a:spcPct val="0"/>
                </a:spcAft>
              </a:pPr>
              <a:t>5/2/2014</a:t>
            </a:fld>
            <a:endParaRPr lang="en-US" dirty="0">
              <a:solidFill>
                <a:srgbClr val="B13F9A"/>
              </a:solidFill>
              <a:cs typeface="Arial" charset="0"/>
            </a:endParaRPr>
          </a:p>
        </p:txBody>
      </p:sp>
      <p:sp>
        <p:nvSpPr>
          <p:cNvPr id="27660"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Confidence Decreases</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Insecurity Enters – Mother Feels Anxiety</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Child Feels Anxiety – Distress Increases</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Frustration Builds</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Distance or Abuse</a:t>
            </a:r>
            <a:endParaRPr lang="en-US" dirty="0"/>
          </a:p>
        </p:txBody>
      </p:sp>
      <p:grpSp>
        <p:nvGrpSpPr>
          <p:cNvPr id="16" name="Group 15"/>
          <p:cNvGrpSpPr/>
          <p:nvPr/>
        </p:nvGrpSpPr>
        <p:grpSpPr>
          <a:xfrm>
            <a:off x="5791200" y="1295400"/>
            <a:ext cx="3200400" cy="1143000"/>
            <a:chOff x="5791200" y="1219200"/>
            <a:chExt cx="3200400" cy="1143000"/>
          </a:xfrm>
        </p:grpSpPr>
        <p:sp>
          <p:nvSpPr>
            <p:cNvPr id="14" name="Left Arrow 13"/>
            <p:cNvSpPr/>
            <p:nvPr/>
          </p:nvSpPr>
          <p:spPr>
            <a:xfrm>
              <a:off x="5791200" y="1219200"/>
              <a:ext cx="3200400" cy="11430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Box 14"/>
            <p:cNvSpPr txBox="1"/>
            <p:nvPr/>
          </p:nvSpPr>
          <p:spPr>
            <a:xfrm>
              <a:off x="6019800" y="1600200"/>
              <a:ext cx="2971800" cy="369332"/>
            </a:xfrm>
            <a:prstGeom prst="rect">
              <a:avLst/>
            </a:prstGeom>
            <a:noFill/>
          </p:spPr>
          <p:txBody>
            <a:bodyPr wrap="square" rtlCol="0">
              <a:spAutoFit/>
            </a:bodyPr>
            <a:lstStyle/>
            <a:p>
              <a:r>
                <a:rPr lang="en-US" dirty="0" smtClean="0">
                  <a:solidFill>
                    <a:schemeClr val="bg1"/>
                  </a:solidFill>
                </a:rPr>
                <a:t>In Home Worker Supports</a:t>
              </a:r>
              <a:endParaRPr lang="en-US" dirty="0">
                <a:solidFill>
                  <a:schemeClr val="bg1"/>
                </a:solidFill>
              </a:endParaRPr>
            </a:p>
          </p:txBody>
        </p:sp>
      </p:gr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28600" y="-304800"/>
            <a:ext cx="7924800" cy="1143000"/>
          </a:xfrm>
        </p:spPr>
        <p:txBody>
          <a:bodyPr>
            <a:normAutofit/>
          </a:bodyPr>
          <a:lstStyle/>
          <a:p>
            <a:pPr algn="ctr"/>
            <a:r>
              <a:rPr lang="en-US" sz="2000" dirty="0" smtClean="0"/>
              <a:t>When working from a past experience with trauma</a:t>
            </a:r>
          </a:p>
        </p:txBody>
      </p:sp>
      <p:sp>
        <p:nvSpPr>
          <p:cNvPr id="28683"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9AACE5-2904-43EA-A4EA-1B066C6510C2}" type="datetime1">
              <a:rPr lang="en-US" smtClean="0">
                <a:solidFill>
                  <a:srgbClr val="B13F9A"/>
                </a:solidFill>
                <a:cs typeface="Arial" charset="0"/>
              </a:rPr>
              <a:pPr fontAlgn="base">
                <a:spcBef>
                  <a:spcPct val="0"/>
                </a:spcBef>
                <a:spcAft>
                  <a:spcPct val="0"/>
                </a:spcAft>
              </a:pPr>
              <a:t>5/2/2014</a:t>
            </a:fld>
            <a:endParaRPr lang="en-US" dirty="0">
              <a:solidFill>
                <a:srgbClr val="B13F9A"/>
              </a:solidFill>
              <a:cs typeface="Arial" charset="0"/>
            </a:endParaRPr>
          </a:p>
        </p:txBody>
      </p:sp>
      <p:sp>
        <p:nvSpPr>
          <p:cNvPr id="28684"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Early Experiences  Rejection</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Unconscious Insecurity</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Expresses Need</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Mother Responds with Anxiety and Doubt</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Continues In Distress</a:t>
            </a:r>
          </a:p>
        </p:txBody>
      </p:sp>
      <p:sp>
        <p:nvSpPr>
          <p:cNvPr id="14" name="Right Arrow 13"/>
          <p:cNvSpPr/>
          <p:nvPr/>
        </p:nvSpPr>
        <p:spPr>
          <a:xfrm>
            <a:off x="0" y="5715000"/>
            <a:ext cx="3657600" cy="990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Box 14"/>
          <p:cNvSpPr txBox="1"/>
          <p:nvPr/>
        </p:nvSpPr>
        <p:spPr>
          <a:xfrm>
            <a:off x="0" y="6019800"/>
            <a:ext cx="3505200" cy="369332"/>
          </a:xfrm>
          <a:prstGeom prst="rect">
            <a:avLst/>
          </a:prstGeom>
          <a:noFill/>
        </p:spPr>
        <p:txBody>
          <a:bodyPr wrap="square" rtlCol="0">
            <a:spAutoFit/>
          </a:bodyPr>
          <a:lstStyle/>
          <a:p>
            <a:r>
              <a:rPr lang="en-US" dirty="0" smtClean="0">
                <a:solidFill>
                  <a:schemeClr val="bg1"/>
                </a:solidFill>
              </a:rPr>
              <a:t>In Home Worker Support Parent</a:t>
            </a:r>
            <a:endParaRPr lang="en-US" dirty="0">
              <a:solidFill>
                <a:schemeClr val="bg1"/>
              </a:solidFill>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914400" y="-304800"/>
            <a:ext cx="7239000" cy="1143000"/>
          </a:xfrm>
        </p:spPr>
        <p:txBody>
          <a:bodyPr>
            <a:normAutofit/>
          </a:bodyPr>
          <a:lstStyle/>
          <a:p>
            <a:r>
              <a:rPr lang="en-US" sz="20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When working from a past experience with trauma</a:t>
            </a:r>
            <a:endParaRPr lang="en-US" dirty="0" smtClean="0"/>
          </a:p>
        </p:txBody>
      </p:sp>
      <p:sp>
        <p:nvSpPr>
          <p:cNvPr id="29707" name="Date Placeholder 13"/>
          <p:cNvSpPr>
            <a:spLocks noGrp="1"/>
          </p:cNvSpPr>
          <p:nvPr>
            <p:ph type="dt" sz="half"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63770F-1AAD-4B68-A0B3-B9D615F1177B}" type="datetime1">
              <a:rPr lang="en-US" smtClean="0">
                <a:solidFill>
                  <a:srgbClr val="B13F9A"/>
                </a:solidFill>
                <a:cs typeface="Arial" charset="0"/>
              </a:rPr>
              <a:pPr fontAlgn="base">
                <a:spcBef>
                  <a:spcPct val="0"/>
                </a:spcBef>
                <a:spcAft>
                  <a:spcPct val="0"/>
                </a:spcAft>
              </a:pPr>
              <a:t>5/2/2014</a:t>
            </a:fld>
            <a:endParaRPr lang="en-US" dirty="0">
              <a:solidFill>
                <a:srgbClr val="B13F9A"/>
              </a:solidFill>
              <a:cs typeface="Arial" charset="0"/>
            </a:endParaRPr>
          </a:p>
        </p:txBody>
      </p:sp>
      <p:sp>
        <p:nvSpPr>
          <p:cNvPr id="29708" name="Footer Placeholder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solidFill>
                  <a:srgbClr val="B13F9A"/>
                </a:solidFill>
                <a:cs typeface="Arial" charset="0"/>
              </a:rPr>
              <a:t>Family Enhancement Center </a:t>
            </a:r>
          </a:p>
        </p:txBody>
      </p:sp>
      <p:sp>
        <p:nvSpPr>
          <p:cNvPr id="5" name="Curved Left Arrow 4"/>
          <p:cNvSpPr/>
          <p:nvPr/>
        </p:nvSpPr>
        <p:spPr>
          <a:xfrm>
            <a:off x="5715000" y="25146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 name="Curved Right Arrow 5"/>
          <p:cNvSpPr/>
          <p:nvPr/>
        </p:nvSpPr>
        <p:spPr>
          <a:xfrm>
            <a:off x="1219200" y="12954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7" name="Curved Right Arrow 6"/>
          <p:cNvSpPr/>
          <p:nvPr/>
        </p:nvSpPr>
        <p:spPr>
          <a:xfrm>
            <a:off x="1295400" y="3657600"/>
            <a:ext cx="2362200" cy="1828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8" name="Curved Left Arrow 7"/>
          <p:cNvSpPr/>
          <p:nvPr/>
        </p:nvSpPr>
        <p:spPr>
          <a:xfrm>
            <a:off x="5715000" y="4876800"/>
            <a:ext cx="2362200" cy="1981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 name="Rounded Rectangle 8"/>
          <p:cNvSpPr/>
          <p:nvPr/>
        </p:nvSpPr>
        <p:spPr>
          <a:xfrm>
            <a:off x="3657600" y="1143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Mother Feels Like Failure </a:t>
            </a:r>
          </a:p>
        </p:txBody>
      </p:sp>
      <p:sp>
        <p:nvSpPr>
          <p:cNvPr id="10" name="Rounded Rectangle 9"/>
          <p:cNvSpPr/>
          <p:nvPr/>
        </p:nvSpPr>
        <p:spPr>
          <a:xfrm>
            <a:off x="3657600" y="2362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Projects Failure on to Child</a:t>
            </a:r>
          </a:p>
        </p:txBody>
      </p:sp>
      <p:sp>
        <p:nvSpPr>
          <p:cNvPr id="11" name="Rounded Rectangle 10"/>
          <p:cNvSpPr/>
          <p:nvPr/>
        </p:nvSpPr>
        <p:spPr>
          <a:xfrm>
            <a:off x="3733800" y="3505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Sees Child As Her Mother Saw Her</a:t>
            </a:r>
          </a:p>
        </p:txBody>
      </p:sp>
      <p:sp>
        <p:nvSpPr>
          <p:cNvPr id="12" name="Rounded Rectangle 11"/>
          <p:cNvSpPr/>
          <p:nvPr/>
        </p:nvSpPr>
        <p:spPr>
          <a:xfrm>
            <a:off x="3733800" y="4648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Child Reacts to Rejection/ Anger/Anxiety</a:t>
            </a:r>
          </a:p>
        </p:txBody>
      </p:sp>
      <p:sp>
        <p:nvSpPr>
          <p:cNvPr id="13" name="Rounded Rectangle 12"/>
          <p:cNvSpPr/>
          <p:nvPr/>
        </p:nvSpPr>
        <p:spPr>
          <a:xfrm>
            <a:off x="3733800" y="57912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Distance or Abuse</a:t>
            </a:r>
            <a:endParaRPr lang="en-US" dirty="0"/>
          </a:p>
        </p:txBody>
      </p:sp>
      <p:sp>
        <p:nvSpPr>
          <p:cNvPr id="14" name="Left Arrow 13"/>
          <p:cNvSpPr/>
          <p:nvPr/>
        </p:nvSpPr>
        <p:spPr>
          <a:xfrm>
            <a:off x="5638800" y="1143000"/>
            <a:ext cx="3200400" cy="11430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Box 14"/>
          <p:cNvSpPr txBox="1"/>
          <p:nvPr/>
        </p:nvSpPr>
        <p:spPr>
          <a:xfrm>
            <a:off x="6019800" y="1524000"/>
            <a:ext cx="2819400" cy="369332"/>
          </a:xfrm>
          <a:prstGeom prst="rect">
            <a:avLst/>
          </a:prstGeom>
          <a:noFill/>
        </p:spPr>
        <p:txBody>
          <a:bodyPr wrap="square" rtlCol="0">
            <a:spAutoFit/>
          </a:bodyPr>
          <a:lstStyle/>
          <a:p>
            <a:r>
              <a:rPr lang="en-US" dirty="0" smtClean="0">
                <a:solidFill>
                  <a:schemeClr val="bg1"/>
                </a:solidFill>
              </a:rPr>
              <a:t>In Home Worker Support</a:t>
            </a:r>
            <a:endParaRPr lang="en-US" dirty="0">
              <a:solidFill>
                <a:schemeClr val="bg1"/>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66868" y="533400"/>
            <a:ext cx="5105400" cy="1524000"/>
          </a:xfrm>
        </p:spPr>
        <p:txBody>
          <a:bodyPr/>
          <a:lstStyle/>
          <a:p>
            <a:r>
              <a:rPr lang="en-US" dirty="0" smtClean="0"/>
              <a:t>Parent Engagement</a:t>
            </a:r>
            <a:endParaRPr lang="en-US" dirty="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5123" name="Picture 3" descr="C:\Users\Libby\AppData\Local\Microsoft\Windows\Temporary Internet Files\Content.IE5\OZNUHF2M\MP900446476[1].jpg"/>
          <p:cNvPicPr>
            <a:picLocks noChangeAspect="1" noChangeArrowheads="1"/>
          </p:cNvPicPr>
          <p:nvPr/>
        </p:nvPicPr>
        <p:blipFill>
          <a:blip r:embed="rId2" cstate="print"/>
          <a:srcRect/>
          <a:stretch>
            <a:fillRect/>
          </a:stretch>
        </p:blipFill>
        <p:spPr bwMode="auto">
          <a:xfrm>
            <a:off x="1143000" y="2971800"/>
            <a:ext cx="5257800" cy="3505200"/>
          </a:xfrm>
          <a:prstGeom prst="rect">
            <a:avLst/>
          </a:prstGeom>
          <a:noFill/>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050926"/>
          </a:xfrm>
        </p:spPr>
        <p:txBody>
          <a:bodyPr>
            <a:normAutofit fontScale="90000"/>
          </a:bodyPr>
          <a:lstStyle/>
          <a:p>
            <a:r>
              <a:rPr lang="en-US" dirty="0" smtClean="0"/>
              <a:t>Relational Basis of brain development</a:t>
            </a:r>
            <a:endParaRPr lang="en-US" dirty="0"/>
          </a:p>
        </p:txBody>
      </p:sp>
      <p:pic>
        <p:nvPicPr>
          <p:cNvPr id="6" name="pic"/>
          <p:cNvPicPr>
            <a:picLocks noGrp="1"/>
          </p:cNvPicPr>
          <p:nvPr>
            <p:ph idx="1"/>
          </p:nvPr>
        </p:nvPicPr>
        <p:blipFill>
          <a:blip r:embed="rId2" cstate="print"/>
          <a:stretch>
            <a:fillRect/>
          </a:stretch>
        </p:blipFill>
        <p:spPr>
          <a:xfrm>
            <a:off x="2667000" y="1752600"/>
            <a:ext cx="4800600" cy="3733800"/>
          </a:xfrm>
          <a:prstGeom prst="rect">
            <a:avLst/>
          </a:prstGeom>
        </p:spPr>
      </p:pic>
      <p:sp>
        <p:nvSpPr>
          <p:cNvPr id="4" name="Date Placeholder 3"/>
          <p:cNvSpPr>
            <a:spLocks noGrp="1"/>
          </p:cNvSpPr>
          <p:nvPr>
            <p:ph type="dt" sz="half" idx="10"/>
          </p:nvPr>
        </p:nvSpPr>
        <p:spPr/>
        <p:txBody>
          <a:bodyPr/>
          <a:lstStyle/>
          <a:p>
            <a:pPr>
              <a:defRPr/>
            </a:pPr>
            <a:fld id="{34F2CC70-FAA4-4205-8B40-53FCAC5C8614}"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
        <p:nvSpPr>
          <p:cNvPr id="8" name="Rectangle 7"/>
          <p:cNvSpPr/>
          <p:nvPr/>
        </p:nvSpPr>
        <p:spPr>
          <a:xfrm>
            <a:off x="228600" y="1752600"/>
            <a:ext cx="2133600" cy="4247317"/>
          </a:xfrm>
          <a:prstGeom prst="rect">
            <a:avLst/>
          </a:prstGeom>
        </p:spPr>
        <p:txBody>
          <a:bodyPr wrap="square">
            <a:spAutoFit/>
          </a:bodyPr>
          <a:lstStyle/>
          <a:p>
            <a:r>
              <a:rPr lang="en-US" dirty="0" smtClean="0">
                <a:latin typeface="Arial"/>
                <a:ea typeface="Calibri"/>
                <a:cs typeface="Times New Roman"/>
              </a:rPr>
              <a:t>“The neural systems which mediate social </a:t>
            </a:r>
            <a:br>
              <a:rPr lang="en-US" dirty="0" smtClean="0">
                <a:latin typeface="Arial"/>
                <a:ea typeface="Calibri"/>
                <a:cs typeface="Times New Roman"/>
              </a:rPr>
            </a:br>
            <a:r>
              <a:rPr lang="en-US" spc="10" dirty="0" smtClean="0">
                <a:latin typeface="Arial"/>
                <a:ea typeface="Calibri"/>
                <a:cs typeface="Times New Roman"/>
              </a:rPr>
              <a:t>interaction, communication, empathy and the </a:t>
            </a:r>
            <a:br>
              <a:rPr lang="en-US" spc="10" dirty="0" smtClean="0">
                <a:latin typeface="Arial"/>
                <a:ea typeface="Calibri"/>
                <a:cs typeface="Times New Roman"/>
              </a:rPr>
            </a:br>
            <a:r>
              <a:rPr lang="en-US" spc="5" dirty="0" smtClean="0">
                <a:latin typeface="Arial"/>
                <a:ea typeface="Calibri"/>
                <a:cs typeface="Times New Roman"/>
              </a:rPr>
              <a:t>capacity to bond with others are all shaped by the </a:t>
            </a:r>
            <a:br>
              <a:rPr lang="en-US" spc="5" dirty="0" smtClean="0">
                <a:latin typeface="Arial"/>
                <a:ea typeface="Calibri"/>
                <a:cs typeface="Times New Roman"/>
              </a:rPr>
            </a:br>
            <a:r>
              <a:rPr lang="en-US" spc="15" dirty="0" smtClean="0">
                <a:latin typeface="Arial"/>
                <a:ea typeface="Calibri"/>
                <a:cs typeface="Times New Roman"/>
              </a:rPr>
              <a:t>nature, quantity and timing of</a:t>
            </a:r>
          </a:p>
          <a:p>
            <a:r>
              <a:rPr lang="en-US" spc="15" dirty="0" smtClean="0">
                <a:latin typeface="Arial"/>
                <a:ea typeface="Calibri"/>
                <a:cs typeface="Times New Roman"/>
              </a:rPr>
              <a:t>early life </a:t>
            </a:r>
            <a:br>
              <a:rPr lang="en-US" spc="15" dirty="0" smtClean="0">
                <a:latin typeface="Arial"/>
                <a:ea typeface="Calibri"/>
                <a:cs typeface="Times New Roman"/>
              </a:rPr>
            </a:br>
            <a:r>
              <a:rPr lang="en-US" dirty="0" smtClean="0">
                <a:latin typeface="Arial"/>
                <a:ea typeface="Calibri"/>
                <a:cs typeface="Times New Roman"/>
              </a:rPr>
              <a:t>relationships.”</a:t>
            </a:r>
          </a:p>
          <a:p>
            <a:endParaRPr lang="en-US" dirty="0" smtClean="0">
              <a:latin typeface="Arial"/>
              <a:cs typeface="Times New Roman"/>
            </a:endParaRPr>
          </a:p>
          <a:p>
            <a:r>
              <a:rPr lang="en-US" dirty="0" smtClean="0">
                <a:latin typeface="Arial"/>
                <a:cs typeface="Times New Roman"/>
              </a:rPr>
              <a:t>Bruce Perry</a:t>
            </a:r>
            <a:endParaRPr lang="en-US" dirty="0"/>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Relational Basis of brain development – Depressed Caregiver</a:t>
            </a:r>
            <a:endParaRPr lang="en-US" sz="2800" dirty="0"/>
          </a:p>
        </p:txBody>
      </p:sp>
      <p:pic>
        <p:nvPicPr>
          <p:cNvPr id="9" name="pic"/>
          <p:cNvPicPr>
            <a:picLocks noGrp="1"/>
          </p:cNvPicPr>
          <p:nvPr>
            <p:ph idx="1"/>
          </p:nvPr>
        </p:nvPicPr>
        <p:blipFill>
          <a:blip r:embed="rId2" cstate="print"/>
          <a:stretch>
            <a:fillRect/>
          </a:stretch>
        </p:blipFill>
        <p:spPr>
          <a:xfrm>
            <a:off x="1676400" y="2286000"/>
            <a:ext cx="5334000" cy="3733800"/>
          </a:xfrm>
          <a:prstGeom prst="rect">
            <a:avLst/>
          </a:prstGeom>
        </p:spPr>
      </p:pic>
      <p:sp>
        <p:nvSpPr>
          <p:cNvPr id="4" name="Date Placeholder 3"/>
          <p:cNvSpPr>
            <a:spLocks noGrp="1"/>
          </p:cNvSpPr>
          <p:nvPr>
            <p:ph type="dt" sz="half" idx="10"/>
          </p:nvPr>
        </p:nvSpPr>
        <p:spPr/>
        <p:txBody>
          <a:bodyPr/>
          <a:lstStyle/>
          <a:p>
            <a:pPr>
              <a:defRPr/>
            </a:pPr>
            <a:fld id="{CD412BF1-8F1C-4847-AAED-9729D7A02CF1}"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Relational Basis of brain development – Abusive or angry caregiver</a:t>
            </a:r>
            <a:endParaRPr lang="en-US" sz="2400" dirty="0"/>
          </a:p>
        </p:txBody>
      </p:sp>
      <p:pic>
        <p:nvPicPr>
          <p:cNvPr id="8" name="pic"/>
          <p:cNvPicPr>
            <a:picLocks noGrp="1"/>
          </p:cNvPicPr>
          <p:nvPr>
            <p:ph idx="1"/>
          </p:nvPr>
        </p:nvPicPr>
        <p:blipFill>
          <a:blip r:embed="rId2" cstate="print"/>
          <a:stretch>
            <a:fillRect/>
          </a:stretch>
        </p:blipFill>
        <p:spPr>
          <a:xfrm>
            <a:off x="1371600" y="1981200"/>
            <a:ext cx="6019800" cy="4038600"/>
          </a:xfrm>
          <a:prstGeom prst="rect">
            <a:avLst/>
          </a:prstGeom>
        </p:spPr>
      </p:pic>
      <p:sp>
        <p:nvSpPr>
          <p:cNvPr id="4" name="Date Placeholder 3"/>
          <p:cNvSpPr>
            <a:spLocks noGrp="1"/>
          </p:cNvSpPr>
          <p:nvPr>
            <p:ph type="dt" sz="half" idx="10"/>
          </p:nvPr>
        </p:nvSpPr>
        <p:spPr/>
        <p:txBody>
          <a:bodyPr/>
          <a:lstStyle/>
          <a:p>
            <a:pPr>
              <a:defRPr/>
            </a:pPr>
            <a:fld id="{5C741200-D4D8-4BD3-B4D1-46813D35B11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early experiences affect current relationships</a:t>
            </a:r>
            <a:endParaRPr lang="en-US" dirty="0"/>
          </a:p>
        </p:txBody>
      </p:sp>
      <p:pic>
        <p:nvPicPr>
          <p:cNvPr id="6" name="pic"/>
          <p:cNvPicPr>
            <a:picLocks noGrp="1"/>
          </p:cNvPicPr>
          <p:nvPr>
            <p:ph idx="1"/>
          </p:nvPr>
        </p:nvPicPr>
        <p:blipFill>
          <a:blip r:embed="rId2" cstate="print"/>
          <a:stretch>
            <a:fillRect/>
          </a:stretch>
        </p:blipFill>
        <p:spPr>
          <a:xfrm>
            <a:off x="838200" y="1524000"/>
            <a:ext cx="6477000" cy="4724400"/>
          </a:xfrm>
          <a:prstGeom prst="rect">
            <a:avLst/>
          </a:prstGeom>
        </p:spPr>
      </p:pic>
      <p:sp>
        <p:nvSpPr>
          <p:cNvPr id="4" name="Date Placeholder 3"/>
          <p:cNvSpPr>
            <a:spLocks noGrp="1"/>
          </p:cNvSpPr>
          <p:nvPr>
            <p:ph type="dt" sz="half" idx="10"/>
          </p:nvPr>
        </p:nvSpPr>
        <p:spPr/>
        <p:txBody>
          <a:bodyPr/>
          <a:lstStyle/>
          <a:p>
            <a:pPr>
              <a:defRPr/>
            </a:pPr>
            <a:fld id="{FE89BABA-AAFD-493E-87EE-635B3134ABDA}"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Relational Effects</a:t>
            </a:r>
            <a:br>
              <a:rPr lang="en-US" dirty="0" smtClean="0"/>
            </a:br>
            <a:r>
              <a:rPr lang="en-US" dirty="0" smtClean="0"/>
              <a:t>Intimacy Barrier</a:t>
            </a:r>
            <a:endParaRPr lang="en-US" dirty="0"/>
          </a:p>
        </p:txBody>
      </p:sp>
      <p:sp>
        <p:nvSpPr>
          <p:cNvPr id="3" name="Content Placeholder 2"/>
          <p:cNvSpPr>
            <a:spLocks noGrp="1"/>
          </p:cNvSpPr>
          <p:nvPr>
            <p:ph idx="1"/>
          </p:nvPr>
        </p:nvSpPr>
        <p:spPr>
          <a:xfrm>
            <a:off x="533400" y="5410200"/>
            <a:ext cx="8229600" cy="792163"/>
          </a:xfrm>
        </p:spPr>
        <p:txBody>
          <a:bodyPr>
            <a:normAutofit/>
          </a:bodyPr>
          <a:lstStyle/>
          <a:p>
            <a:pPr>
              <a:buNone/>
            </a:pPr>
            <a:r>
              <a:rPr lang="en-US" sz="2400" dirty="0" smtClean="0"/>
              <a:t>     </a:t>
            </a:r>
            <a:r>
              <a:rPr lang="en-US" sz="2000" b="1" dirty="0" smtClean="0"/>
              <a:t>Formal   Casual Interaction   Friendship   Intimacy</a:t>
            </a:r>
            <a:endParaRPr lang="en-US" sz="2400" b="1" dirty="0"/>
          </a:p>
        </p:txBody>
      </p:sp>
      <p:cxnSp>
        <p:nvCxnSpPr>
          <p:cNvPr id="5" name="Straight Connector 4"/>
          <p:cNvCxnSpPr/>
          <p:nvPr/>
        </p:nvCxnSpPr>
        <p:spPr>
          <a:xfrm rot="5400000">
            <a:off x="-800100" y="3619500"/>
            <a:ext cx="358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5410200"/>
            <a:ext cx="5943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1828800"/>
            <a:ext cx="492443" cy="3810000"/>
          </a:xfrm>
          <a:prstGeom prst="rect">
            <a:avLst/>
          </a:prstGeom>
          <a:noFill/>
        </p:spPr>
        <p:txBody>
          <a:bodyPr vert="vert270" wrap="square" rtlCol="0">
            <a:spAutoFit/>
          </a:bodyPr>
          <a:lstStyle/>
          <a:p>
            <a:r>
              <a:rPr lang="en-US" sz="2000" b="1" dirty="0" smtClean="0"/>
              <a:t>Degree of Relational Damage</a:t>
            </a:r>
            <a:endParaRPr lang="en-US" sz="2000" b="1" dirty="0"/>
          </a:p>
        </p:txBody>
      </p:sp>
      <p:cxnSp>
        <p:nvCxnSpPr>
          <p:cNvPr id="15" name="Straight Connector 14"/>
          <p:cNvCxnSpPr/>
          <p:nvPr/>
        </p:nvCxnSpPr>
        <p:spPr>
          <a:xfrm>
            <a:off x="990600" y="1828800"/>
            <a:ext cx="5943600" cy="358140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5400000" flipH="1" flipV="1">
            <a:off x="-1028700" y="3467100"/>
            <a:ext cx="31242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90600" y="18288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5105400" y="3581400"/>
            <a:ext cx="3581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a:xfrm>
            <a:off x="990600" y="1828800"/>
            <a:ext cx="5943600" cy="3581400"/>
          </a:xfrm>
          <a:prstGeom prst="triangle">
            <a:avLst>
              <a:gd name="adj" fmla="val 50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Isosceles Triangle 24"/>
          <p:cNvSpPr/>
          <p:nvPr/>
        </p:nvSpPr>
        <p:spPr>
          <a:xfrm rot="10800000">
            <a:off x="990600" y="1828800"/>
            <a:ext cx="5943600" cy="3581400"/>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752600" y="3886200"/>
            <a:ext cx="2133600" cy="830997"/>
          </a:xfrm>
          <a:prstGeom prst="rect">
            <a:avLst/>
          </a:prstGeom>
          <a:noFill/>
        </p:spPr>
        <p:txBody>
          <a:bodyPr wrap="square" rtlCol="0">
            <a:spAutoFit/>
          </a:bodyPr>
          <a:lstStyle/>
          <a:p>
            <a:r>
              <a:rPr lang="en-US" sz="4800" b="1" dirty="0" smtClean="0">
                <a:solidFill>
                  <a:schemeClr val="bg1"/>
                </a:solidFill>
              </a:rPr>
              <a:t>IN</a:t>
            </a:r>
            <a:endParaRPr lang="en-US" sz="4800" b="1" dirty="0">
              <a:solidFill>
                <a:schemeClr val="bg1"/>
              </a:solidFill>
            </a:endParaRPr>
          </a:p>
        </p:txBody>
      </p:sp>
      <p:sp>
        <p:nvSpPr>
          <p:cNvPr id="27" name="TextBox 26"/>
          <p:cNvSpPr txBox="1"/>
          <p:nvPr/>
        </p:nvSpPr>
        <p:spPr>
          <a:xfrm>
            <a:off x="4419600" y="2514600"/>
            <a:ext cx="1752600" cy="923330"/>
          </a:xfrm>
          <a:prstGeom prst="rect">
            <a:avLst/>
          </a:prstGeom>
          <a:noFill/>
        </p:spPr>
        <p:txBody>
          <a:bodyPr wrap="square" rtlCol="0">
            <a:spAutoFit/>
          </a:bodyPr>
          <a:lstStyle/>
          <a:p>
            <a:r>
              <a:rPr lang="en-US" sz="5400" b="1" dirty="0" smtClean="0">
                <a:solidFill>
                  <a:schemeClr val="bg1"/>
                </a:solidFill>
              </a:rPr>
              <a:t>Out</a:t>
            </a:r>
            <a:endParaRPr lang="en-US" sz="5400" b="1" dirty="0">
              <a:solidFill>
                <a:schemeClr val="bg1"/>
              </a:solidFill>
            </a:endParaRPr>
          </a:p>
        </p:txBody>
      </p:sp>
      <p:sp>
        <p:nvSpPr>
          <p:cNvPr id="16" name="Date Placeholder 15"/>
          <p:cNvSpPr>
            <a:spLocks noGrp="1"/>
          </p:cNvSpPr>
          <p:nvPr>
            <p:ph type="dt" sz="half" idx="10"/>
          </p:nvPr>
        </p:nvSpPr>
        <p:spPr/>
        <p:txBody>
          <a:bodyPr/>
          <a:lstStyle/>
          <a:p>
            <a:pPr>
              <a:defRPr/>
            </a:pPr>
            <a:fld id="{D8761740-5297-4046-891A-92E1A5A1B604}" type="datetime1">
              <a:rPr lang="en-US" smtClean="0">
                <a:solidFill>
                  <a:srgbClr val="B13F9A"/>
                </a:solidFill>
              </a:rPr>
              <a:pPr>
                <a:defRPr/>
              </a:pPr>
              <a:t>5/2/2014</a:t>
            </a:fld>
            <a:endParaRPr lang="en-US" dirty="0">
              <a:solidFill>
                <a:srgbClr val="B13F9A"/>
              </a:solidFill>
            </a:endParaRPr>
          </a:p>
        </p:txBody>
      </p:sp>
      <p:sp>
        <p:nvSpPr>
          <p:cNvPr id="17" name="Footer Placeholder 16"/>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Relational Effects</a:t>
            </a:r>
            <a:endParaRPr lang="en-US" sz="2800" dirty="0"/>
          </a:p>
        </p:txBody>
      </p:sp>
      <p:sp>
        <p:nvSpPr>
          <p:cNvPr id="3" name="Content Placeholder 2"/>
          <p:cNvSpPr>
            <a:spLocks noGrp="1"/>
          </p:cNvSpPr>
          <p:nvPr>
            <p:ph sz="half" idx="1"/>
          </p:nvPr>
        </p:nvSpPr>
        <p:spPr>
          <a:xfrm>
            <a:off x="228600" y="1600200"/>
            <a:ext cx="7467600" cy="4905152"/>
          </a:xfrm>
        </p:spPr>
        <p:txBody>
          <a:bodyPr>
            <a:normAutofit/>
          </a:bodyPr>
          <a:lstStyle/>
          <a:p>
            <a:r>
              <a:rPr lang="en-US" dirty="0" smtClean="0"/>
              <a:t>Reacts with defensiveness when he/she feels someone is crossing intimacy barrier.</a:t>
            </a:r>
          </a:p>
          <a:p>
            <a:r>
              <a:rPr lang="en-US" dirty="0" smtClean="0"/>
              <a:t>Expects rejection from others.</a:t>
            </a:r>
          </a:p>
          <a:p>
            <a:r>
              <a:rPr lang="en-US" dirty="0" smtClean="0"/>
              <a:t>Attempts to control intimacy by keeping others at a distance or controlling interactions to decrease anxiety.</a:t>
            </a:r>
          </a:p>
          <a:p>
            <a:endParaRPr lang="en-US" dirty="0" smtClean="0"/>
          </a:p>
          <a:p>
            <a:endParaRPr lang="en-US" dirty="0"/>
          </a:p>
        </p:txBody>
      </p:sp>
      <p:cxnSp>
        <p:nvCxnSpPr>
          <p:cNvPr id="6" name="Straight Connector 5"/>
          <p:cNvCxnSpPr/>
          <p:nvPr/>
        </p:nvCxnSpPr>
        <p:spPr>
          <a:xfrm rot="5400000">
            <a:off x="4800600" y="3352800"/>
            <a:ext cx="5943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pPr>
              <a:defRPr/>
            </a:pPr>
            <a:fld id="{20B48C50-243F-4F88-9BD8-F3DE5E6EED79}" type="datetime1">
              <a:rPr lang="en-US" smtClean="0">
                <a:solidFill>
                  <a:srgbClr val="B13F9A"/>
                </a:solidFill>
              </a:rPr>
              <a:pPr>
                <a:defRPr/>
              </a:pPr>
              <a:t>5/2/2014</a:t>
            </a:fld>
            <a:endParaRPr lang="en-US" dirty="0">
              <a:solidFill>
                <a:srgbClr val="B13F9A"/>
              </a:solidFill>
            </a:endParaRPr>
          </a:p>
        </p:txBody>
      </p:sp>
      <p:sp>
        <p:nvSpPr>
          <p:cNvPr id="8" name="Footer Placeholder 7"/>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Relational Effects</a:t>
            </a:r>
            <a:endParaRPr lang="en-US" sz="2800" dirty="0"/>
          </a:p>
        </p:txBody>
      </p:sp>
      <p:sp>
        <p:nvSpPr>
          <p:cNvPr id="4" name="Text Placeholder 3"/>
          <p:cNvSpPr>
            <a:spLocks noGrp="1"/>
          </p:cNvSpPr>
          <p:nvPr>
            <p:ph type="body" idx="2"/>
          </p:nvPr>
        </p:nvSpPr>
        <p:spPr/>
        <p:txBody>
          <a:bodyPr>
            <a:normAutofit/>
          </a:bodyPr>
          <a:lstStyle/>
          <a:p>
            <a:r>
              <a:rPr lang="en-US" sz="2800" dirty="0" smtClean="0">
                <a:solidFill>
                  <a:schemeClr val="accent1">
                    <a:lumMod val="75000"/>
                  </a:schemeClr>
                </a:solidFill>
              </a:rPr>
              <a:t>Symptoms you may see:</a:t>
            </a:r>
          </a:p>
          <a:p>
            <a:endParaRPr lang="en-US" dirty="0"/>
          </a:p>
        </p:txBody>
      </p:sp>
      <p:sp>
        <p:nvSpPr>
          <p:cNvPr id="3" name="Content Placeholder 2"/>
          <p:cNvSpPr>
            <a:spLocks noGrp="1"/>
          </p:cNvSpPr>
          <p:nvPr>
            <p:ph sz="half" idx="1"/>
          </p:nvPr>
        </p:nvSpPr>
        <p:spPr/>
        <p:txBody>
          <a:bodyPr>
            <a:normAutofit fontScale="62500" lnSpcReduction="20000"/>
          </a:bodyPr>
          <a:lstStyle/>
          <a:p>
            <a:r>
              <a:rPr lang="en-US" b="1" dirty="0" smtClean="0">
                <a:solidFill>
                  <a:schemeClr val="tx2">
                    <a:lumMod val="60000"/>
                    <a:lumOff val="40000"/>
                  </a:schemeClr>
                </a:solidFill>
              </a:rPr>
              <a:t>Unlikable Child</a:t>
            </a:r>
          </a:p>
          <a:p>
            <a:r>
              <a:rPr lang="en-US" b="1" dirty="0" smtClean="0">
                <a:solidFill>
                  <a:schemeClr val="tx2">
                    <a:lumMod val="60000"/>
                    <a:lumOff val="40000"/>
                  </a:schemeClr>
                </a:solidFill>
              </a:rPr>
              <a:t>Poor Social Skills</a:t>
            </a:r>
          </a:p>
          <a:p>
            <a:r>
              <a:rPr lang="en-US" b="1" dirty="0" smtClean="0">
                <a:solidFill>
                  <a:schemeClr val="tx2">
                    <a:lumMod val="60000"/>
                    <a:lumOff val="40000"/>
                  </a:schemeClr>
                </a:solidFill>
              </a:rPr>
              <a:t>Inability to Share</a:t>
            </a:r>
          </a:p>
          <a:p>
            <a:r>
              <a:rPr lang="en-US" b="1" dirty="0" smtClean="0">
                <a:solidFill>
                  <a:schemeClr val="tx2">
                    <a:lumMod val="60000"/>
                    <a:lumOff val="40000"/>
                  </a:schemeClr>
                </a:solidFill>
              </a:rPr>
              <a:t>Controlling Behaviors</a:t>
            </a:r>
          </a:p>
          <a:p>
            <a:r>
              <a:rPr lang="en-US" b="1" dirty="0" smtClean="0">
                <a:solidFill>
                  <a:schemeClr val="tx2">
                    <a:lumMod val="60000"/>
                    <a:lumOff val="40000"/>
                  </a:schemeClr>
                </a:solidFill>
              </a:rPr>
              <a:t>Social Withdrawal</a:t>
            </a:r>
          </a:p>
          <a:p>
            <a:r>
              <a:rPr lang="en-US" b="1" dirty="0" smtClean="0">
                <a:solidFill>
                  <a:schemeClr val="tx2">
                    <a:lumMod val="60000"/>
                    <a:lumOff val="40000"/>
                  </a:schemeClr>
                </a:solidFill>
              </a:rPr>
              <a:t>No Friends</a:t>
            </a:r>
          </a:p>
          <a:p>
            <a:r>
              <a:rPr lang="en-US" b="1" dirty="0" smtClean="0">
                <a:solidFill>
                  <a:schemeClr val="tx2">
                    <a:lumMod val="60000"/>
                    <a:lumOff val="40000"/>
                  </a:schemeClr>
                </a:solidFill>
              </a:rPr>
              <a:t>Can’t Keep Friends</a:t>
            </a:r>
          </a:p>
          <a:p>
            <a:r>
              <a:rPr lang="en-US" b="1" dirty="0" smtClean="0">
                <a:solidFill>
                  <a:schemeClr val="tx2">
                    <a:lumMod val="60000"/>
                    <a:lumOff val="40000"/>
                  </a:schemeClr>
                </a:solidFill>
              </a:rPr>
              <a:t>Has trouble seeing the other person’s side of things.</a:t>
            </a:r>
          </a:p>
          <a:p>
            <a:r>
              <a:rPr lang="en-US" b="1" dirty="0" smtClean="0">
                <a:solidFill>
                  <a:schemeClr val="tx2">
                    <a:lumMod val="60000"/>
                    <a:lumOff val="40000"/>
                  </a:schemeClr>
                </a:solidFill>
              </a:rPr>
              <a:t>Sees to be unaware of how other’s feel.</a:t>
            </a:r>
          </a:p>
          <a:p>
            <a:r>
              <a:rPr lang="en-US" b="1" dirty="0" smtClean="0">
                <a:solidFill>
                  <a:schemeClr val="tx2">
                    <a:lumMod val="60000"/>
                    <a:lumOff val="40000"/>
                  </a:schemeClr>
                </a:solidFill>
              </a:rPr>
              <a:t>Seems inconsiderate.</a:t>
            </a:r>
          </a:p>
          <a:p>
            <a:r>
              <a:rPr lang="en-US" b="1" dirty="0" smtClean="0">
                <a:solidFill>
                  <a:schemeClr val="tx2">
                    <a:lumMod val="60000"/>
                    <a:lumOff val="40000"/>
                  </a:schemeClr>
                </a:solidFill>
              </a:rPr>
              <a:t>Doesn’t get how others see him.</a:t>
            </a:r>
          </a:p>
          <a:p>
            <a:r>
              <a:rPr lang="en-US" b="1" dirty="0" smtClean="0">
                <a:solidFill>
                  <a:schemeClr val="tx2">
                    <a:lumMod val="60000"/>
                    <a:lumOff val="40000"/>
                  </a:schemeClr>
                </a:solidFill>
              </a:rPr>
              <a:t>Negative Peer Group</a:t>
            </a:r>
          </a:p>
          <a:p>
            <a:endParaRPr lang="en-US" dirty="0" smtClean="0"/>
          </a:p>
          <a:p>
            <a:endParaRPr lang="en-US" dirty="0"/>
          </a:p>
        </p:txBody>
      </p:sp>
      <p:cxnSp>
        <p:nvCxnSpPr>
          <p:cNvPr id="6" name="Straight Connector 5"/>
          <p:cNvCxnSpPr/>
          <p:nvPr/>
        </p:nvCxnSpPr>
        <p:spPr>
          <a:xfrm rot="5400000">
            <a:off x="4648200" y="3429000"/>
            <a:ext cx="5943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pPr>
              <a:defRPr/>
            </a:pPr>
            <a:fld id="{C4841AD9-340F-4953-B279-BF986A37EBAA}" type="datetime1">
              <a:rPr lang="en-US" smtClean="0">
                <a:solidFill>
                  <a:srgbClr val="B13F9A"/>
                </a:solidFill>
              </a:rPr>
              <a:pPr>
                <a:defRPr/>
              </a:pPr>
              <a:t>5/2/2014</a:t>
            </a:fld>
            <a:endParaRPr lang="en-US" dirty="0">
              <a:solidFill>
                <a:srgbClr val="B13F9A"/>
              </a:solidFill>
            </a:endParaRPr>
          </a:p>
        </p:txBody>
      </p:sp>
      <p:sp>
        <p:nvSpPr>
          <p:cNvPr id="8" name="Footer Placeholder 7"/>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Relational Issues – case example</a:t>
            </a:r>
            <a:endParaRPr lang="en-US" dirty="0"/>
          </a:p>
        </p:txBody>
      </p:sp>
      <p:sp>
        <p:nvSpPr>
          <p:cNvPr id="3" name="Content Placeholder 2"/>
          <p:cNvSpPr>
            <a:spLocks noGrp="1"/>
          </p:cNvSpPr>
          <p:nvPr>
            <p:ph sz="half" idx="1"/>
          </p:nvPr>
        </p:nvSpPr>
        <p:spPr/>
        <p:txBody>
          <a:bodyPr/>
          <a:lstStyle/>
          <a:p>
            <a:r>
              <a:rPr lang="en-US" dirty="0" smtClean="0"/>
              <a:t>Nyrene is an 11 year old girl with RAD.  </a:t>
            </a:r>
          </a:p>
          <a:p>
            <a:r>
              <a:rPr lang="en-US" dirty="0" smtClean="0"/>
              <a:t>Tantrums are frequent and severe.</a:t>
            </a:r>
          </a:p>
          <a:p>
            <a:r>
              <a:rPr lang="en-US" dirty="0" smtClean="0"/>
              <a:t>Responding to intimacy barrier with grace and patience is the key to healing.</a:t>
            </a:r>
            <a:endParaRPr lang="en-US" dirty="0"/>
          </a:p>
        </p:txBody>
      </p:sp>
      <p:sp>
        <p:nvSpPr>
          <p:cNvPr id="5" name="Date Placeholder 4"/>
          <p:cNvSpPr>
            <a:spLocks noGrp="1"/>
          </p:cNvSpPr>
          <p:nvPr>
            <p:ph type="dt" sz="half" idx="10"/>
          </p:nvPr>
        </p:nvSpPr>
        <p:spPr/>
        <p:txBody>
          <a:bodyPr/>
          <a:lstStyle/>
          <a:p>
            <a:pPr>
              <a:defRPr/>
            </a:pPr>
            <a:fld id="{CF780C73-BE4E-4FA8-87F0-F564C5F61C44}"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Relational Issues – case example</a:t>
            </a:r>
            <a:endParaRPr lang="en-US" dirty="0"/>
          </a:p>
        </p:txBody>
      </p:sp>
      <p:sp>
        <p:nvSpPr>
          <p:cNvPr id="3" name="Content Placeholder 2"/>
          <p:cNvSpPr>
            <a:spLocks noGrp="1"/>
          </p:cNvSpPr>
          <p:nvPr>
            <p:ph sz="half" idx="1"/>
          </p:nvPr>
        </p:nvSpPr>
        <p:spPr>
          <a:xfrm>
            <a:off x="533400" y="1752600"/>
            <a:ext cx="7162800" cy="4752752"/>
          </a:xfrm>
        </p:spPr>
        <p:txBody>
          <a:bodyPr/>
          <a:lstStyle/>
          <a:p>
            <a:pPr>
              <a:buFont typeface="Arial" pitchFamily="34" charset="0"/>
              <a:buChar char="•"/>
            </a:pPr>
            <a:r>
              <a:rPr lang="en-US" dirty="0" smtClean="0"/>
              <a:t>Attachment activities produced both good and bad.</a:t>
            </a:r>
          </a:p>
          <a:p>
            <a:pPr>
              <a:buFont typeface="Arial" pitchFamily="34" charset="0"/>
              <a:buChar char="•"/>
            </a:pPr>
            <a:r>
              <a:rPr lang="en-US" dirty="0" smtClean="0"/>
              <a:t>Decrease in tantrums and school issues.</a:t>
            </a:r>
          </a:p>
          <a:p>
            <a:pPr>
              <a:buFont typeface="Arial" pitchFamily="34" charset="0"/>
              <a:buChar char="•"/>
            </a:pPr>
            <a:r>
              <a:rPr lang="en-US" dirty="0" smtClean="0"/>
              <a:t>Increase in personal attacks.</a:t>
            </a:r>
          </a:p>
          <a:p>
            <a:pPr>
              <a:buNone/>
            </a:pPr>
            <a:endParaRPr lang="en-US" dirty="0"/>
          </a:p>
        </p:txBody>
      </p:sp>
      <p:sp>
        <p:nvSpPr>
          <p:cNvPr id="5" name="Date Placeholder 4"/>
          <p:cNvSpPr>
            <a:spLocks noGrp="1"/>
          </p:cNvSpPr>
          <p:nvPr>
            <p:ph type="dt" sz="half" idx="10"/>
          </p:nvPr>
        </p:nvSpPr>
        <p:spPr/>
        <p:txBody>
          <a:bodyPr/>
          <a:lstStyle/>
          <a:p>
            <a:pPr>
              <a:defRPr/>
            </a:pPr>
            <a:fld id="{979D3977-D18F-4169-BD09-434ACD940FD8}"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1173480"/>
          </a:xfrm>
        </p:spPr>
        <p:txBody>
          <a:bodyPr/>
          <a:lstStyle/>
          <a:p>
            <a:pPr algn="ctr"/>
            <a:r>
              <a:rPr lang="en-US" dirty="0" smtClean="0"/>
              <a:t>Measured Doses of Attachment Related and developmentally appropriate interactions</a:t>
            </a:r>
            <a:endParaRPr lang="en-US" dirty="0"/>
          </a:p>
        </p:txBody>
      </p:sp>
      <p:sp>
        <p:nvSpPr>
          <p:cNvPr id="3" name="Text Placeholder 2"/>
          <p:cNvSpPr>
            <a:spLocks noGrp="1"/>
          </p:cNvSpPr>
          <p:nvPr>
            <p:ph type="body" idx="2"/>
          </p:nvPr>
        </p:nvSpPr>
        <p:spPr>
          <a:xfrm>
            <a:off x="457200" y="1497416"/>
            <a:ext cx="7086600" cy="602512"/>
          </a:xfrm>
        </p:spPr>
        <p:txBody>
          <a:bodyPr>
            <a:normAutofit/>
          </a:bodyPr>
          <a:lstStyle/>
          <a:p>
            <a:pPr algn="ctr"/>
            <a:r>
              <a:rPr lang="en-US" sz="2400" b="1" dirty="0" smtClean="0">
                <a:solidFill>
                  <a:srgbClr val="7030A0"/>
                </a:solidFill>
              </a:rPr>
              <a:t>Expect Set Backs and Whiplash</a:t>
            </a:r>
            <a:endParaRPr lang="en-US" sz="2400" b="1" dirty="0">
              <a:solidFill>
                <a:srgbClr val="7030A0"/>
              </a:solidFill>
            </a:endParaRPr>
          </a:p>
        </p:txBody>
      </p:sp>
      <p:sp>
        <p:nvSpPr>
          <p:cNvPr id="4" name="Content Placeholder 3"/>
          <p:cNvSpPr>
            <a:spLocks noGrp="1"/>
          </p:cNvSpPr>
          <p:nvPr>
            <p:ph sz="half" idx="1"/>
          </p:nvPr>
        </p:nvSpPr>
        <p:spPr>
          <a:xfrm>
            <a:off x="457200" y="1905000"/>
            <a:ext cx="7239000" cy="4371752"/>
          </a:xfrm>
        </p:spPr>
        <p:txBody>
          <a:bodyPr/>
          <a:lstStyle/>
          <a:p>
            <a:pPr>
              <a:buNone/>
            </a:pPr>
            <a:r>
              <a:rPr lang="en-US" dirty="0" smtClean="0"/>
              <a:t>Younger Children (3 to 9)</a:t>
            </a:r>
          </a:p>
          <a:p>
            <a:r>
              <a:rPr lang="en-US" sz="2800" dirty="0" smtClean="0"/>
              <a:t>Singing and rhythmic games (Itsy Bitsy Spider – Wheels on the Bus)</a:t>
            </a:r>
          </a:p>
          <a:p>
            <a:r>
              <a:rPr lang="en-US" sz="2800" dirty="0" smtClean="0"/>
              <a:t>Cooking together (smashing and mashing)</a:t>
            </a:r>
          </a:p>
          <a:p>
            <a:r>
              <a:rPr lang="en-US" sz="2800" dirty="0" smtClean="0"/>
              <a:t>Water activities (washing hair, dishes, baby clothes)</a:t>
            </a:r>
          </a:p>
          <a:p>
            <a:r>
              <a:rPr lang="en-US" sz="2800" dirty="0" smtClean="0"/>
              <a:t>Sensorial activities (smelling and touching games)</a:t>
            </a:r>
          </a:p>
          <a:p>
            <a:r>
              <a:rPr lang="en-US" sz="2800" dirty="0" smtClean="0"/>
              <a:t>Hand massage</a:t>
            </a:r>
            <a:endParaRPr lang="en-US" sz="2800" dirty="0"/>
          </a:p>
        </p:txBody>
      </p:sp>
      <p:sp>
        <p:nvSpPr>
          <p:cNvPr id="5" name="Date Placeholder 4"/>
          <p:cNvSpPr>
            <a:spLocks noGrp="1"/>
          </p:cNvSpPr>
          <p:nvPr>
            <p:ph type="dt" sz="half" idx="10"/>
          </p:nvPr>
        </p:nvSpPr>
        <p:spPr/>
        <p:txBody>
          <a:bodyPr/>
          <a:lstStyle/>
          <a:p>
            <a:pPr>
              <a:defRPr/>
            </a:pPr>
            <a:fld id="{DD6CAC23-2CA3-48F6-996E-786E99DB7F84}"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idx="1"/>
          </p:nvPr>
        </p:nvSpPr>
        <p:spPr/>
        <p:txBody>
          <a:bodyPr/>
          <a:lstStyle/>
          <a:p>
            <a:r>
              <a:rPr lang="en-US" dirty="0" smtClean="0"/>
              <a:t>Blame free zone</a:t>
            </a:r>
          </a:p>
          <a:p>
            <a:r>
              <a:rPr lang="en-US" dirty="0" smtClean="0"/>
              <a:t>Guilt/Shame is not </a:t>
            </a:r>
          </a:p>
          <a:p>
            <a:pPr>
              <a:buNone/>
            </a:pPr>
            <a:r>
              <a:rPr lang="en-US" dirty="0" smtClean="0"/>
              <a:t>     your friend</a:t>
            </a:r>
          </a:p>
          <a:p>
            <a:endParaRPr lang="en-US" dirty="0" smtClean="0"/>
          </a:p>
          <a:p>
            <a:endParaRPr lang="en-US" dirty="0" smtClean="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2052" name="Picture 4" descr="C:\Users\Libby\AppData\Local\Microsoft\Windows\Temporary Internet Files\Content.IE5\686UY76A\MP900382727[1].jpg"/>
          <p:cNvPicPr>
            <a:picLocks noChangeAspect="1" noChangeArrowheads="1"/>
          </p:cNvPicPr>
          <p:nvPr/>
        </p:nvPicPr>
        <p:blipFill>
          <a:blip r:embed="rId3" cstate="print"/>
          <a:srcRect/>
          <a:stretch>
            <a:fillRect/>
          </a:stretch>
        </p:blipFill>
        <p:spPr bwMode="auto">
          <a:xfrm>
            <a:off x="609600" y="3276600"/>
            <a:ext cx="3810000" cy="2500313"/>
          </a:xfrm>
          <a:prstGeom prst="rect">
            <a:avLst/>
          </a:prstGeom>
          <a:noFill/>
        </p:spPr>
      </p:pic>
      <p:sp>
        <p:nvSpPr>
          <p:cNvPr id="9" name="TextBox 8"/>
          <p:cNvSpPr txBox="1"/>
          <p:nvPr/>
        </p:nvSpPr>
        <p:spPr>
          <a:xfrm>
            <a:off x="4953000" y="1219200"/>
            <a:ext cx="2819400" cy="369332"/>
          </a:xfrm>
          <a:prstGeom prst="rect">
            <a:avLst/>
          </a:prstGeom>
          <a:noFill/>
        </p:spPr>
        <p:txBody>
          <a:bodyPr wrap="square" rtlCol="0">
            <a:spAutoFit/>
          </a:bodyPr>
          <a:lstStyle/>
          <a:p>
            <a:endParaRPr lang="en-US" dirty="0"/>
          </a:p>
        </p:txBody>
      </p:sp>
      <p:sp>
        <p:nvSpPr>
          <p:cNvPr id="10" name="TextBox 9"/>
          <p:cNvSpPr txBox="1"/>
          <p:nvPr/>
        </p:nvSpPr>
        <p:spPr>
          <a:xfrm>
            <a:off x="5181600" y="381000"/>
            <a:ext cx="2590800" cy="2308324"/>
          </a:xfrm>
          <a:prstGeom prst="rect">
            <a:avLst/>
          </a:prstGeom>
          <a:noFill/>
          <a:ln w="6350">
            <a:solidFill>
              <a:schemeClr val="tx1"/>
            </a:solidFill>
          </a:ln>
        </p:spPr>
        <p:txBody>
          <a:bodyPr wrap="square" rtlCol="0">
            <a:spAutoFit/>
          </a:bodyPr>
          <a:lstStyle/>
          <a:p>
            <a:r>
              <a:rPr lang="en-US" dirty="0" smtClean="0"/>
              <a:t>Parents likely involved in creating trauma </a:t>
            </a:r>
          </a:p>
          <a:p>
            <a:endParaRPr lang="en-US" dirty="0" smtClean="0"/>
          </a:p>
          <a:p>
            <a:r>
              <a:rPr lang="en-US" dirty="0" smtClean="0"/>
              <a:t>They likely feel like a failure</a:t>
            </a:r>
          </a:p>
          <a:p>
            <a:endParaRPr lang="en-US" dirty="0" smtClean="0"/>
          </a:p>
          <a:p>
            <a:r>
              <a:rPr lang="en-US" dirty="0" smtClean="0"/>
              <a:t>Parents need reassurance.</a:t>
            </a:r>
            <a:endParaRPr lang="en-US" dirty="0"/>
          </a:p>
        </p:txBody>
      </p:sp>
      <p:sp>
        <p:nvSpPr>
          <p:cNvPr id="12" name="Rectangle 11"/>
          <p:cNvSpPr/>
          <p:nvPr/>
        </p:nvSpPr>
        <p:spPr>
          <a:xfrm>
            <a:off x="5181600" y="2880479"/>
            <a:ext cx="2667000" cy="2585323"/>
          </a:xfrm>
          <a:prstGeom prst="rect">
            <a:avLst/>
          </a:prstGeom>
          <a:ln w="6350">
            <a:solidFill>
              <a:schemeClr val="tx1"/>
            </a:solidFill>
          </a:ln>
        </p:spPr>
        <p:txBody>
          <a:bodyPr wrap="square">
            <a:spAutoFit/>
          </a:bodyPr>
          <a:lstStyle/>
          <a:p>
            <a:r>
              <a:rPr lang="en-US" dirty="0" smtClean="0"/>
              <a:t>Fact that can help them: </a:t>
            </a:r>
          </a:p>
          <a:p>
            <a:pPr>
              <a:buFont typeface="Arial" pitchFamily="34" charset="0"/>
              <a:buChar char="•"/>
            </a:pPr>
            <a:r>
              <a:rPr lang="en-US" dirty="0" smtClean="0"/>
              <a:t>We are just learning now how trauma can effect young children.</a:t>
            </a:r>
          </a:p>
          <a:p>
            <a:pPr>
              <a:buFont typeface="Arial" pitchFamily="34" charset="0"/>
              <a:buChar char="•"/>
            </a:pPr>
            <a:r>
              <a:rPr lang="en-US" dirty="0" smtClean="0"/>
              <a:t>No one plans to have their child effected by trauma.</a:t>
            </a:r>
          </a:p>
          <a:p>
            <a:pPr>
              <a:buFont typeface="Arial" pitchFamily="34" charset="0"/>
              <a:buChar char="•"/>
            </a:pPr>
            <a:r>
              <a:rPr lang="en-US" dirty="0" smtClean="0"/>
              <a:t>Every one has trauma in their lives.</a:t>
            </a:r>
            <a:endParaRPr lang="en-US" dirty="0"/>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1173480"/>
          </a:xfrm>
        </p:spPr>
        <p:txBody>
          <a:bodyPr/>
          <a:lstStyle/>
          <a:p>
            <a:pPr algn="ctr"/>
            <a:r>
              <a:rPr lang="en-US" dirty="0" smtClean="0"/>
              <a:t>Measured Doses of Attachment Related and developmentally appropriate interactions</a:t>
            </a:r>
            <a:endParaRPr lang="en-US" dirty="0"/>
          </a:p>
        </p:txBody>
      </p:sp>
      <p:sp>
        <p:nvSpPr>
          <p:cNvPr id="3" name="Text Placeholder 2"/>
          <p:cNvSpPr>
            <a:spLocks noGrp="1"/>
          </p:cNvSpPr>
          <p:nvPr>
            <p:ph type="body" idx="2"/>
          </p:nvPr>
        </p:nvSpPr>
        <p:spPr>
          <a:xfrm>
            <a:off x="457200" y="1497416"/>
            <a:ext cx="7086600" cy="602512"/>
          </a:xfrm>
        </p:spPr>
        <p:txBody>
          <a:bodyPr>
            <a:normAutofit/>
          </a:bodyPr>
          <a:lstStyle/>
          <a:p>
            <a:pPr algn="ctr"/>
            <a:r>
              <a:rPr lang="en-US" sz="2400" b="1" dirty="0" smtClean="0">
                <a:solidFill>
                  <a:srgbClr val="7030A0"/>
                </a:solidFill>
              </a:rPr>
              <a:t>Expect Set Backs and Whiplash</a:t>
            </a:r>
            <a:endParaRPr lang="en-US" sz="2400" b="1" dirty="0">
              <a:solidFill>
                <a:srgbClr val="7030A0"/>
              </a:solidFill>
            </a:endParaRPr>
          </a:p>
        </p:txBody>
      </p:sp>
      <p:sp>
        <p:nvSpPr>
          <p:cNvPr id="4" name="Content Placeholder 3"/>
          <p:cNvSpPr>
            <a:spLocks noGrp="1"/>
          </p:cNvSpPr>
          <p:nvPr>
            <p:ph sz="half" idx="1"/>
          </p:nvPr>
        </p:nvSpPr>
        <p:spPr>
          <a:xfrm>
            <a:off x="457200" y="1905000"/>
            <a:ext cx="7239000" cy="4371752"/>
          </a:xfrm>
        </p:spPr>
        <p:txBody>
          <a:bodyPr/>
          <a:lstStyle/>
          <a:p>
            <a:pPr>
              <a:buNone/>
            </a:pPr>
            <a:r>
              <a:rPr lang="en-US" dirty="0" smtClean="0"/>
              <a:t>Older Children (10 to 18)</a:t>
            </a:r>
          </a:p>
          <a:p>
            <a:r>
              <a:rPr lang="en-US" sz="2800" dirty="0" smtClean="0"/>
              <a:t>Dancing together</a:t>
            </a:r>
          </a:p>
          <a:p>
            <a:r>
              <a:rPr lang="en-US" sz="2800" dirty="0" smtClean="0"/>
              <a:t>Yoga together</a:t>
            </a:r>
          </a:p>
          <a:p>
            <a:r>
              <a:rPr lang="en-US" sz="2800" dirty="0" smtClean="0"/>
              <a:t>Cooking together (smashing and mashing)</a:t>
            </a:r>
          </a:p>
          <a:p>
            <a:r>
              <a:rPr lang="en-US" sz="2800" dirty="0" smtClean="0"/>
              <a:t>Sensorial activities (smelling and touching activities)</a:t>
            </a:r>
          </a:p>
          <a:p>
            <a:r>
              <a:rPr lang="en-US" sz="2800" dirty="0" smtClean="0"/>
              <a:t>Hand or foot massage</a:t>
            </a:r>
            <a:endParaRPr lang="en-US" sz="2800" dirty="0"/>
          </a:p>
        </p:txBody>
      </p:sp>
      <p:sp>
        <p:nvSpPr>
          <p:cNvPr id="5" name="Date Placeholder 4"/>
          <p:cNvSpPr>
            <a:spLocks noGrp="1"/>
          </p:cNvSpPr>
          <p:nvPr>
            <p:ph type="dt" sz="half" idx="10"/>
          </p:nvPr>
        </p:nvSpPr>
        <p:spPr/>
        <p:txBody>
          <a:bodyPr/>
          <a:lstStyle/>
          <a:p>
            <a:pPr>
              <a:defRPr/>
            </a:pPr>
            <a:fld id="{DD6CAC23-2CA3-48F6-996E-786E99DB7F84}"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
          <p:cNvPicPr>
            <a:picLocks noGrp="1"/>
          </p:cNvPicPr>
          <p:nvPr>
            <p:ph idx="1"/>
          </p:nvPr>
        </p:nvPicPr>
        <p:blipFill>
          <a:blip r:embed="rId2" cstate="print"/>
          <a:stretch>
            <a:fillRect/>
          </a:stretch>
        </p:blipFill>
        <p:spPr>
          <a:xfrm>
            <a:off x="457200" y="228600"/>
            <a:ext cx="7848600" cy="6248400"/>
          </a:xfrm>
          <a:prstGeom prst="rect">
            <a:avLst/>
          </a:prstGeom>
        </p:spPr>
      </p:pic>
      <p:sp>
        <p:nvSpPr>
          <p:cNvPr id="4" name="Date Placeholder 3"/>
          <p:cNvSpPr>
            <a:spLocks noGrp="1"/>
          </p:cNvSpPr>
          <p:nvPr>
            <p:ph type="dt" sz="half" idx="10"/>
          </p:nvPr>
        </p:nvSpPr>
        <p:spPr/>
        <p:txBody>
          <a:bodyPr/>
          <a:lstStyle/>
          <a:p>
            <a:pPr>
              <a:defRPr/>
            </a:pPr>
            <a:fld id="{6A4139F4-BDF3-40D5-84F1-3F6360729721}"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
        <p:nvSpPr>
          <p:cNvPr id="7" name="TextBox 6"/>
          <p:cNvSpPr txBox="1"/>
          <p:nvPr/>
        </p:nvSpPr>
        <p:spPr>
          <a:xfrm>
            <a:off x="5486400" y="1295400"/>
            <a:ext cx="2438400" cy="1261884"/>
          </a:xfrm>
          <a:prstGeom prst="rect">
            <a:avLst/>
          </a:prstGeom>
          <a:solidFill>
            <a:srgbClr val="00B0F0"/>
          </a:solidFill>
        </p:spPr>
        <p:txBody>
          <a:bodyPr wrap="square" rtlCol="0">
            <a:spAutoFit/>
          </a:bodyPr>
          <a:lstStyle/>
          <a:p>
            <a:r>
              <a:rPr lang="en-US" sz="1600" b="1" dirty="0" smtClean="0">
                <a:solidFill>
                  <a:schemeClr val="bg1"/>
                </a:solidFill>
              </a:rPr>
              <a:t>Abstract Thought</a:t>
            </a:r>
            <a:r>
              <a:rPr lang="en-US" sz="1400" dirty="0" smtClean="0">
                <a:solidFill>
                  <a:schemeClr val="bg1"/>
                </a:solidFill>
              </a:rPr>
              <a:t>:</a:t>
            </a:r>
          </a:p>
          <a:p>
            <a:r>
              <a:rPr lang="en-US" sz="1400" dirty="0" smtClean="0">
                <a:solidFill>
                  <a:schemeClr val="bg1"/>
                </a:solidFill>
              </a:rPr>
              <a:t>Language Based</a:t>
            </a:r>
          </a:p>
          <a:p>
            <a:r>
              <a:rPr lang="en-US" sz="1400" dirty="0" smtClean="0">
                <a:solidFill>
                  <a:schemeClr val="bg1"/>
                </a:solidFill>
              </a:rPr>
              <a:t>Art</a:t>
            </a:r>
          </a:p>
          <a:p>
            <a:r>
              <a:rPr lang="en-US" sz="1400" dirty="0" smtClean="0">
                <a:solidFill>
                  <a:schemeClr val="bg1"/>
                </a:solidFill>
              </a:rPr>
              <a:t>Games</a:t>
            </a:r>
          </a:p>
          <a:p>
            <a:endParaRPr lang="en-US" dirty="0"/>
          </a:p>
        </p:txBody>
      </p:sp>
      <p:sp>
        <p:nvSpPr>
          <p:cNvPr id="9" name="TextBox 8"/>
          <p:cNvSpPr txBox="1"/>
          <p:nvPr/>
        </p:nvSpPr>
        <p:spPr>
          <a:xfrm>
            <a:off x="5257800" y="2590800"/>
            <a:ext cx="2667000" cy="1077218"/>
          </a:xfrm>
          <a:prstGeom prst="rect">
            <a:avLst/>
          </a:prstGeom>
          <a:solidFill>
            <a:srgbClr val="92D050"/>
          </a:solidFill>
        </p:spPr>
        <p:txBody>
          <a:bodyPr wrap="square" rtlCol="0">
            <a:spAutoFit/>
          </a:bodyPr>
          <a:lstStyle/>
          <a:p>
            <a:r>
              <a:rPr lang="en-US" sz="1600" b="1" dirty="0" smtClean="0">
                <a:solidFill>
                  <a:schemeClr val="bg1"/>
                </a:solidFill>
              </a:rPr>
              <a:t>Social Emotional</a:t>
            </a:r>
          </a:p>
          <a:p>
            <a:r>
              <a:rPr lang="en-US" sz="1600" dirty="0" smtClean="0">
                <a:solidFill>
                  <a:schemeClr val="bg1"/>
                </a:solidFill>
              </a:rPr>
              <a:t>Teams &amp; Win-Lose</a:t>
            </a:r>
          </a:p>
          <a:p>
            <a:r>
              <a:rPr lang="en-US" sz="1600" dirty="0" smtClean="0">
                <a:solidFill>
                  <a:schemeClr val="bg1"/>
                </a:solidFill>
              </a:rPr>
              <a:t>Sharing</a:t>
            </a:r>
          </a:p>
          <a:p>
            <a:r>
              <a:rPr lang="en-US" sz="1600" dirty="0" smtClean="0">
                <a:solidFill>
                  <a:schemeClr val="bg1"/>
                </a:solidFill>
              </a:rPr>
              <a:t>Turns</a:t>
            </a:r>
            <a:endParaRPr lang="en-US" sz="1600" dirty="0">
              <a:solidFill>
                <a:schemeClr val="bg1"/>
              </a:solidFill>
            </a:endParaRPr>
          </a:p>
        </p:txBody>
      </p:sp>
      <p:sp>
        <p:nvSpPr>
          <p:cNvPr id="11" name="TextBox 10"/>
          <p:cNvSpPr txBox="1"/>
          <p:nvPr/>
        </p:nvSpPr>
        <p:spPr>
          <a:xfrm>
            <a:off x="4572000" y="3657600"/>
            <a:ext cx="3352800" cy="1015663"/>
          </a:xfrm>
          <a:prstGeom prst="rect">
            <a:avLst/>
          </a:prstGeom>
          <a:solidFill>
            <a:srgbClr val="FFFF66"/>
          </a:solidFill>
        </p:spPr>
        <p:txBody>
          <a:bodyPr wrap="square" rtlCol="0">
            <a:spAutoFit/>
          </a:bodyPr>
          <a:lstStyle/>
          <a:p>
            <a:r>
              <a:rPr lang="en-US" b="1" dirty="0" smtClean="0">
                <a:solidFill>
                  <a:schemeClr val="bg1"/>
                </a:solidFill>
              </a:rPr>
              <a:t>Somato-Sensory Integration</a:t>
            </a:r>
          </a:p>
          <a:p>
            <a:r>
              <a:rPr lang="en-US" sz="1400" dirty="0" smtClean="0">
                <a:solidFill>
                  <a:schemeClr val="bg1"/>
                </a:solidFill>
              </a:rPr>
              <a:t>Large motor</a:t>
            </a:r>
          </a:p>
          <a:p>
            <a:r>
              <a:rPr lang="en-US" sz="1400" dirty="0" smtClean="0">
                <a:solidFill>
                  <a:schemeClr val="bg1"/>
                </a:solidFill>
              </a:rPr>
              <a:t>Fine Motor</a:t>
            </a:r>
          </a:p>
          <a:p>
            <a:r>
              <a:rPr lang="en-US" sz="1400" dirty="0" smtClean="0">
                <a:solidFill>
                  <a:schemeClr val="bg1"/>
                </a:solidFill>
              </a:rPr>
              <a:t>Music</a:t>
            </a:r>
            <a:endParaRPr lang="en-US" sz="1400" dirty="0">
              <a:solidFill>
                <a:schemeClr val="bg1"/>
              </a:solidFill>
            </a:endParaRPr>
          </a:p>
        </p:txBody>
      </p:sp>
      <p:sp>
        <p:nvSpPr>
          <p:cNvPr id="13" name="TextBox 12"/>
          <p:cNvSpPr txBox="1"/>
          <p:nvPr/>
        </p:nvSpPr>
        <p:spPr>
          <a:xfrm>
            <a:off x="4343400" y="4724400"/>
            <a:ext cx="3581400" cy="1138773"/>
          </a:xfrm>
          <a:prstGeom prst="rect">
            <a:avLst/>
          </a:prstGeom>
          <a:solidFill>
            <a:schemeClr val="bg2">
              <a:lumMod val="75000"/>
            </a:schemeClr>
          </a:solidFill>
        </p:spPr>
        <p:txBody>
          <a:bodyPr wrap="square" rtlCol="0">
            <a:spAutoFit/>
          </a:bodyPr>
          <a:lstStyle/>
          <a:p>
            <a:r>
              <a:rPr lang="en-US" b="1" dirty="0" smtClean="0">
                <a:solidFill>
                  <a:schemeClr val="bg1"/>
                </a:solidFill>
              </a:rPr>
              <a:t>Static Regulation</a:t>
            </a:r>
          </a:p>
          <a:p>
            <a:r>
              <a:rPr lang="en-US" sz="1600" dirty="0" smtClean="0">
                <a:solidFill>
                  <a:schemeClr val="bg1"/>
                </a:solidFill>
              </a:rPr>
              <a:t>Peek-a-boo</a:t>
            </a:r>
          </a:p>
          <a:p>
            <a:r>
              <a:rPr lang="en-US" sz="1600" dirty="0" smtClean="0">
                <a:solidFill>
                  <a:schemeClr val="bg1"/>
                </a:solidFill>
              </a:rPr>
              <a:t>Taste Play</a:t>
            </a:r>
          </a:p>
          <a:p>
            <a:r>
              <a:rPr lang="en-US" sz="1600" dirty="0" smtClean="0">
                <a:solidFill>
                  <a:schemeClr val="bg1"/>
                </a:solidFill>
              </a:rPr>
              <a:t>Tactile Play</a:t>
            </a:r>
            <a:endParaRPr lang="en-US" sz="1600" dirty="0">
              <a:solidFill>
                <a:schemeClr val="bg1"/>
              </a:solidFill>
            </a:endParaRPr>
          </a:p>
        </p:txBody>
      </p:sp>
      <p:sp>
        <p:nvSpPr>
          <p:cNvPr id="10" name="TextBox 9"/>
          <p:cNvSpPr txBox="1"/>
          <p:nvPr/>
        </p:nvSpPr>
        <p:spPr>
          <a:xfrm>
            <a:off x="685800" y="533400"/>
            <a:ext cx="7391400" cy="707886"/>
          </a:xfrm>
          <a:prstGeom prst="rect">
            <a:avLst/>
          </a:prstGeom>
          <a:solidFill>
            <a:schemeClr val="tx1">
              <a:lumMod val="50000"/>
              <a:lumOff val="50000"/>
            </a:schemeClr>
          </a:solidFill>
        </p:spPr>
        <p:txBody>
          <a:bodyPr wrap="square" rtlCol="0">
            <a:spAutoFit/>
          </a:bodyPr>
          <a:lstStyle/>
          <a:p>
            <a:pPr algn="ctr"/>
            <a:r>
              <a:rPr lang="en-US" sz="2000" b="1" dirty="0" smtClean="0">
                <a:solidFill>
                  <a:schemeClr val="bg1"/>
                </a:solidFill>
              </a:rPr>
              <a:t>Addressing Regulation Problems </a:t>
            </a:r>
          </a:p>
          <a:p>
            <a:pPr algn="ctr"/>
            <a:r>
              <a:rPr lang="en-US" sz="2000" b="1" dirty="0" smtClean="0">
                <a:solidFill>
                  <a:schemeClr val="bg1"/>
                </a:solidFill>
              </a:rPr>
              <a:t>Means Addressing the Limbic Brain</a:t>
            </a:r>
            <a:endParaRPr lang="en-US" sz="2000" b="1" dirty="0">
              <a:solidFill>
                <a:schemeClr val="bg1"/>
              </a:solidFill>
            </a:endParaRP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Helping children Extend</a:t>
            </a:r>
            <a:br>
              <a:rPr lang="en-US" dirty="0" smtClean="0"/>
            </a:br>
            <a:r>
              <a:rPr lang="en-US" dirty="0" smtClean="0"/>
              <a:t>Relational Healing</a:t>
            </a:r>
            <a:endParaRPr lang="en-US" dirty="0"/>
          </a:p>
        </p:txBody>
      </p:sp>
      <p:sp>
        <p:nvSpPr>
          <p:cNvPr id="3" name="Content Placeholder 2"/>
          <p:cNvSpPr>
            <a:spLocks noGrp="1"/>
          </p:cNvSpPr>
          <p:nvPr>
            <p:ph idx="1"/>
          </p:nvPr>
        </p:nvSpPr>
        <p:spPr>
          <a:xfrm>
            <a:off x="228600" y="1609725"/>
            <a:ext cx="8229600" cy="4846638"/>
          </a:xfrm>
        </p:spPr>
        <p:txBody>
          <a:bodyPr>
            <a:normAutofit/>
          </a:bodyPr>
          <a:lstStyle/>
          <a:p>
            <a:endParaRPr lang="en-US" dirty="0" smtClean="0"/>
          </a:p>
          <a:p>
            <a:r>
              <a:rPr lang="en-US" dirty="0" smtClean="0"/>
              <a:t>Practice social skills with adults first, when mastered try with one child</a:t>
            </a:r>
          </a:p>
          <a:p>
            <a:r>
              <a:rPr lang="en-US" dirty="0" smtClean="0"/>
              <a:t>Short time periods</a:t>
            </a:r>
          </a:p>
          <a:p>
            <a:r>
              <a:rPr lang="en-US" dirty="0" smtClean="0"/>
              <a:t>Structure</a:t>
            </a:r>
          </a:p>
          <a:p>
            <a:r>
              <a:rPr lang="en-US" dirty="0" smtClean="0"/>
              <a:t>Non-shaming feedback </a:t>
            </a:r>
          </a:p>
          <a:p>
            <a:r>
              <a:rPr lang="en-US" dirty="0" smtClean="0"/>
              <a:t>In the moment work</a:t>
            </a:r>
            <a:endParaRPr lang="en-US" dirty="0"/>
          </a:p>
        </p:txBody>
      </p:sp>
      <p:pic>
        <p:nvPicPr>
          <p:cNvPr id="6146" name="Picture 2" descr="C:\Users\Libby\AppData\Local\Microsoft\Windows\Temporary Internet Files\Content.IE5\7U6S2Z21\MCj04398570000[1].wmf"/>
          <p:cNvPicPr>
            <a:picLocks noChangeAspect="1" noChangeArrowheads="1"/>
          </p:cNvPicPr>
          <p:nvPr/>
        </p:nvPicPr>
        <p:blipFill>
          <a:blip r:embed="rId2" cstate="print"/>
          <a:srcRect/>
          <a:stretch>
            <a:fillRect/>
          </a:stretch>
        </p:blipFill>
        <p:spPr bwMode="auto">
          <a:xfrm>
            <a:off x="5105400" y="4495800"/>
            <a:ext cx="2249482" cy="1222375"/>
          </a:xfrm>
          <a:prstGeom prst="rect">
            <a:avLst/>
          </a:prstGeom>
          <a:noFill/>
        </p:spPr>
      </p:pic>
      <p:sp>
        <p:nvSpPr>
          <p:cNvPr id="5" name="Date Placeholder 4"/>
          <p:cNvSpPr>
            <a:spLocks noGrp="1"/>
          </p:cNvSpPr>
          <p:nvPr>
            <p:ph type="dt" sz="half" idx="10"/>
          </p:nvPr>
        </p:nvSpPr>
        <p:spPr/>
        <p:txBody>
          <a:bodyPr/>
          <a:lstStyle/>
          <a:p>
            <a:pPr>
              <a:defRPr/>
            </a:pPr>
            <a:fld id="{A7A9906F-1C79-4481-A4DF-B213266EFD06}"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Helping children with Relational Effects</a:t>
            </a:r>
            <a:endParaRPr lang="en-US" dirty="0"/>
          </a:p>
        </p:txBody>
      </p:sp>
      <p:sp>
        <p:nvSpPr>
          <p:cNvPr id="3" name="Content Placeholder 2"/>
          <p:cNvSpPr>
            <a:spLocks noGrp="1"/>
          </p:cNvSpPr>
          <p:nvPr>
            <p:ph idx="1"/>
          </p:nvPr>
        </p:nvSpPr>
        <p:spPr>
          <a:xfrm>
            <a:off x="228600" y="1609725"/>
            <a:ext cx="8229600" cy="4846638"/>
          </a:xfrm>
        </p:spPr>
        <p:txBody>
          <a:bodyPr>
            <a:normAutofit fontScale="92500"/>
          </a:bodyPr>
          <a:lstStyle/>
          <a:p>
            <a:endParaRPr lang="en-US" dirty="0" smtClean="0"/>
          </a:p>
          <a:p>
            <a:r>
              <a:rPr lang="en-US" dirty="0" smtClean="0"/>
              <a:t>Practice skills in one to one situations</a:t>
            </a:r>
          </a:p>
          <a:p>
            <a:r>
              <a:rPr lang="en-US" dirty="0" smtClean="0"/>
              <a:t>Decrease the amount of time in social situations.</a:t>
            </a:r>
          </a:p>
          <a:p>
            <a:r>
              <a:rPr lang="en-US" dirty="0" smtClean="0"/>
              <a:t>Recognize that they will need down time after social situations.</a:t>
            </a:r>
          </a:p>
          <a:p>
            <a:r>
              <a:rPr lang="en-US" dirty="0" smtClean="0"/>
              <a:t>Tap on the shoulder and whisper direction or hints.</a:t>
            </a:r>
          </a:p>
          <a:p>
            <a:r>
              <a:rPr lang="en-US" dirty="0" smtClean="0"/>
              <a:t>Reminders ahead of time.</a:t>
            </a:r>
          </a:p>
          <a:p>
            <a:r>
              <a:rPr lang="en-US" dirty="0" smtClean="0"/>
              <a:t>Make social skills a project that you and the child will work on together.</a:t>
            </a:r>
          </a:p>
          <a:p>
            <a:r>
              <a:rPr lang="en-US" dirty="0" smtClean="0"/>
              <a:t>Set up small group or special needs accommodations </a:t>
            </a:r>
          </a:p>
          <a:p>
            <a:pPr>
              <a:buNone/>
            </a:pPr>
            <a:r>
              <a:rPr lang="en-US" dirty="0" smtClean="0"/>
              <a:t>    for child in any group activity.</a:t>
            </a:r>
            <a:endParaRPr lang="en-US" dirty="0"/>
          </a:p>
        </p:txBody>
      </p:sp>
      <p:pic>
        <p:nvPicPr>
          <p:cNvPr id="6146" name="Picture 2" descr="C:\Users\Libby\AppData\Local\Microsoft\Windows\Temporary Internet Files\Content.IE5\7U6S2Z21\MCj04398570000[1].wmf"/>
          <p:cNvPicPr>
            <a:picLocks noChangeAspect="1" noChangeArrowheads="1"/>
          </p:cNvPicPr>
          <p:nvPr/>
        </p:nvPicPr>
        <p:blipFill>
          <a:blip r:embed="rId2" cstate="print"/>
          <a:srcRect/>
          <a:stretch>
            <a:fillRect/>
          </a:stretch>
        </p:blipFill>
        <p:spPr bwMode="auto">
          <a:xfrm>
            <a:off x="6172200" y="228600"/>
            <a:ext cx="1828800" cy="993775"/>
          </a:xfrm>
          <a:prstGeom prst="rect">
            <a:avLst/>
          </a:prstGeom>
          <a:noFill/>
        </p:spPr>
      </p:pic>
      <p:sp>
        <p:nvSpPr>
          <p:cNvPr id="5" name="Date Placeholder 4"/>
          <p:cNvSpPr>
            <a:spLocks noGrp="1"/>
          </p:cNvSpPr>
          <p:nvPr>
            <p:ph type="dt" sz="half" idx="10"/>
          </p:nvPr>
        </p:nvSpPr>
        <p:spPr/>
        <p:txBody>
          <a:bodyPr/>
          <a:lstStyle/>
          <a:p>
            <a:pPr>
              <a:defRPr/>
            </a:pPr>
            <a:fld id="{4859D49C-C5C0-4DA7-BDD0-7A62AFE109C1}" type="datetime1">
              <a:rPr lang="en-US" smtClean="0">
                <a:solidFill>
                  <a:srgbClr val="B13F9A"/>
                </a:solidFill>
              </a:rPr>
              <a:pPr>
                <a:defRPr/>
              </a:pPr>
              <a:t>5/2/2014</a:t>
            </a:fld>
            <a:endParaRPr lang="en-US" dirty="0">
              <a:solidFill>
                <a:srgbClr val="B13F9A"/>
              </a:solidFill>
            </a:endParaRPr>
          </a:p>
        </p:txBody>
      </p:sp>
      <p:sp>
        <p:nvSpPr>
          <p:cNvPr id="6" name="Footer Placeholder 5"/>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sites for images</a:t>
            </a:r>
            <a:endParaRPr lang="en-US" dirty="0"/>
          </a:p>
        </p:txBody>
      </p:sp>
      <p:sp>
        <p:nvSpPr>
          <p:cNvPr id="3" name="Content Placeholder 2"/>
          <p:cNvSpPr>
            <a:spLocks noGrp="1"/>
          </p:cNvSpPr>
          <p:nvPr>
            <p:ph idx="1"/>
          </p:nvPr>
        </p:nvSpPr>
        <p:spPr/>
        <p:txBody>
          <a:bodyPr/>
          <a:lstStyle/>
          <a:p>
            <a:r>
              <a:rPr lang="en-US" sz="2400" dirty="0" smtClean="0">
                <a:hlinkClick r:id="rId2"/>
              </a:rPr>
              <a:t>https://www.dfps.state.tx.us/Training/Trauma_Informed_Care/images/photo_page22.jpg</a:t>
            </a:r>
            <a:endParaRPr lang="en-US" sz="2400" dirty="0" smtClean="0"/>
          </a:p>
          <a:p>
            <a:r>
              <a:rPr lang="en-US" sz="2400" dirty="0" smtClean="0">
                <a:hlinkClick r:id="rId3"/>
              </a:rPr>
              <a:t>http://www.genvievhypnosis.com/sites/default/files/images/BrainDev.jpg</a:t>
            </a:r>
            <a:endParaRPr lang="en-US" sz="2400" dirty="0" smtClean="0"/>
          </a:p>
          <a:p>
            <a:endParaRPr lang="en-US" sz="2400" dirty="0" smtClean="0"/>
          </a:p>
          <a:p>
            <a:endParaRPr lang="en-US" sz="2400" dirty="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smtClean="0">
                <a:solidFill>
                  <a:srgbClr val="B13F9A"/>
                </a:solidFill>
              </a:rPr>
              <a:t>Family Enhancement Center </a:t>
            </a:r>
            <a:endParaRPr lang="en-US" dirty="0">
              <a:solidFill>
                <a:srgbClr val="B13F9A"/>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idx="1"/>
          </p:nvPr>
        </p:nvSpPr>
        <p:spPr/>
        <p:txBody>
          <a:bodyPr/>
          <a:lstStyle/>
          <a:p>
            <a:r>
              <a:rPr lang="en-US" dirty="0" smtClean="0"/>
              <a:t>Listening and listening……</a:t>
            </a:r>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pic>
        <p:nvPicPr>
          <p:cNvPr id="3074" name="Picture 2" descr="C:\Users\Libby\AppData\Local\Microsoft\Windows\Temporary Internet Files\Content.IE5\OZNUHF2M\MP900341409[1].jpg"/>
          <p:cNvPicPr>
            <a:picLocks noChangeAspect="1" noChangeArrowheads="1"/>
          </p:cNvPicPr>
          <p:nvPr/>
        </p:nvPicPr>
        <p:blipFill>
          <a:blip r:embed="rId3" cstate="print"/>
          <a:srcRect/>
          <a:stretch>
            <a:fillRect/>
          </a:stretch>
        </p:blipFill>
        <p:spPr bwMode="auto">
          <a:xfrm>
            <a:off x="5791200" y="2895600"/>
            <a:ext cx="2609088" cy="3657600"/>
          </a:xfrm>
          <a:prstGeom prst="rect">
            <a:avLst/>
          </a:prstGeom>
          <a:noFill/>
        </p:spPr>
      </p:pic>
      <p:cxnSp>
        <p:nvCxnSpPr>
          <p:cNvPr id="9" name="Straight Connector 8"/>
          <p:cNvCxnSpPr/>
          <p:nvPr/>
        </p:nvCxnSpPr>
        <p:spPr>
          <a:xfrm>
            <a:off x="5791200" y="2895600"/>
            <a:ext cx="2590800" cy="3657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2895600"/>
            <a:ext cx="2590800" cy="35814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2590800"/>
            <a:ext cx="4572000" cy="2862322"/>
          </a:xfrm>
          <a:prstGeom prst="rect">
            <a:avLst/>
          </a:prstGeom>
          <a:noFill/>
          <a:ln w="6350">
            <a:solidFill>
              <a:schemeClr val="tx1"/>
            </a:solidFill>
          </a:ln>
        </p:spPr>
        <p:txBody>
          <a:bodyPr wrap="square" rtlCol="0">
            <a:spAutoFit/>
          </a:bodyPr>
          <a:lstStyle/>
          <a:p>
            <a:r>
              <a:rPr lang="en-US" dirty="0" smtClean="0"/>
              <a:t>Motivational Interviewing techniques can be helpful.</a:t>
            </a:r>
          </a:p>
          <a:p>
            <a:endParaRPr lang="en-US" dirty="0" smtClean="0"/>
          </a:p>
          <a:p>
            <a:r>
              <a:rPr lang="en-US" dirty="0" smtClean="0"/>
              <a:t>Accepting the ambivalence parents may feel.  (List……)</a:t>
            </a:r>
          </a:p>
          <a:p>
            <a:endParaRPr lang="en-US" dirty="0" smtClean="0"/>
          </a:p>
          <a:p>
            <a:r>
              <a:rPr lang="en-US" dirty="0" smtClean="0"/>
              <a:t>Help them explore the opposite side.</a:t>
            </a:r>
          </a:p>
          <a:p>
            <a:endParaRPr lang="en-US" dirty="0" smtClean="0"/>
          </a:p>
          <a:p>
            <a:r>
              <a:rPr lang="en-US" dirty="0" smtClean="0"/>
              <a:t>Try to get to one long tern goal for their child or family in the first 4 sessions.</a:t>
            </a:r>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idx="1"/>
          </p:nvPr>
        </p:nvSpPr>
        <p:spPr/>
        <p:txBody>
          <a:bodyPr/>
          <a:lstStyle/>
          <a:p>
            <a:r>
              <a:rPr lang="en-US" dirty="0" smtClean="0"/>
              <a:t>Empathy for the anger and frustration.</a:t>
            </a:r>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grpSp>
        <p:nvGrpSpPr>
          <p:cNvPr id="12" name="Group 11"/>
          <p:cNvGrpSpPr/>
          <p:nvPr/>
        </p:nvGrpSpPr>
        <p:grpSpPr>
          <a:xfrm>
            <a:off x="685800" y="2438400"/>
            <a:ext cx="6248400" cy="2057400"/>
            <a:chOff x="685800" y="2362200"/>
            <a:chExt cx="6248400" cy="2057400"/>
          </a:xfrm>
        </p:grpSpPr>
        <p:sp>
          <p:nvSpPr>
            <p:cNvPr id="7" name="Oval 6"/>
            <p:cNvSpPr/>
            <p:nvPr/>
          </p:nvSpPr>
          <p:spPr>
            <a:xfrm>
              <a:off x="685800" y="2438400"/>
              <a:ext cx="2133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2819400" y="2971800"/>
              <a:ext cx="1981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800600" y="2362200"/>
              <a:ext cx="2133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 y="3124200"/>
              <a:ext cx="1905000" cy="646331"/>
            </a:xfrm>
            <a:prstGeom prst="rect">
              <a:avLst/>
            </a:prstGeom>
            <a:noFill/>
          </p:spPr>
          <p:txBody>
            <a:bodyPr wrap="square" rtlCol="0">
              <a:spAutoFit/>
            </a:bodyPr>
            <a:lstStyle/>
            <a:p>
              <a:pPr algn="ctr"/>
              <a:r>
                <a:rPr lang="en-US" b="1" dirty="0" smtClean="0">
                  <a:solidFill>
                    <a:schemeClr val="bg1"/>
                  </a:solidFill>
                </a:rPr>
                <a:t>Family Worker - Therapist</a:t>
              </a:r>
              <a:endParaRPr lang="en-US" b="1" dirty="0">
                <a:solidFill>
                  <a:schemeClr val="bg1"/>
                </a:solidFill>
              </a:endParaRPr>
            </a:p>
          </p:txBody>
        </p:sp>
        <p:sp>
          <p:nvSpPr>
            <p:cNvPr id="11" name="TextBox 10"/>
            <p:cNvSpPr txBox="1"/>
            <p:nvPr/>
          </p:nvSpPr>
          <p:spPr>
            <a:xfrm>
              <a:off x="4953000" y="3048000"/>
              <a:ext cx="1828800" cy="369332"/>
            </a:xfrm>
            <a:prstGeom prst="rect">
              <a:avLst/>
            </a:prstGeom>
            <a:noFill/>
          </p:spPr>
          <p:txBody>
            <a:bodyPr wrap="square" rtlCol="0">
              <a:spAutoFit/>
            </a:bodyPr>
            <a:lstStyle/>
            <a:p>
              <a:pPr algn="ctr"/>
              <a:r>
                <a:rPr lang="en-US" b="1" dirty="0" smtClean="0">
                  <a:solidFill>
                    <a:schemeClr val="bg1"/>
                  </a:solidFill>
                </a:rPr>
                <a:t>Parent</a:t>
              </a:r>
              <a:endParaRPr lang="en-US" b="1" dirty="0">
                <a:solidFill>
                  <a:schemeClr val="bg1"/>
                </a:solidFill>
              </a:endParaRPr>
            </a:p>
          </p:txBody>
        </p:sp>
      </p:grpSp>
      <p:grpSp>
        <p:nvGrpSpPr>
          <p:cNvPr id="14" name="Group 13"/>
          <p:cNvGrpSpPr/>
          <p:nvPr/>
        </p:nvGrpSpPr>
        <p:grpSpPr>
          <a:xfrm>
            <a:off x="1524000" y="4419600"/>
            <a:ext cx="6248400" cy="2057400"/>
            <a:chOff x="685800" y="2362200"/>
            <a:chExt cx="6248400" cy="2057400"/>
          </a:xfrm>
        </p:grpSpPr>
        <p:sp>
          <p:nvSpPr>
            <p:cNvPr id="15" name="Oval 14"/>
            <p:cNvSpPr/>
            <p:nvPr/>
          </p:nvSpPr>
          <p:spPr>
            <a:xfrm>
              <a:off x="685800" y="2438400"/>
              <a:ext cx="2133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2819400" y="2971800"/>
              <a:ext cx="1981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800600" y="2362200"/>
              <a:ext cx="2133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838200" y="3124200"/>
              <a:ext cx="1905000" cy="369332"/>
            </a:xfrm>
            <a:prstGeom prst="rect">
              <a:avLst/>
            </a:prstGeom>
            <a:noFill/>
          </p:spPr>
          <p:txBody>
            <a:bodyPr wrap="square" rtlCol="0">
              <a:spAutoFit/>
            </a:bodyPr>
            <a:lstStyle/>
            <a:p>
              <a:pPr algn="ctr"/>
              <a:r>
                <a:rPr lang="en-US" b="1" dirty="0" smtClean="0">
                  <a:solidFill>
                    <a:schemeClr val="bg1"/>
                  </a:solidFill>
                </a:rPr>
                <a:t>Parent</a:t>
              </a:r>
              <a:endParaRPr lang="en-US" b="1" dirty="0">
                <a:solidFill>
                  <a:schemeClr val="bg1"/>
                </a:solidFill>
              </a:endParaRPr>
            </a:p>
          </p:txBody>
        </p:sp>
        <p:sp>
          <p:nvSpPr>
            <p:cNvPr id="19" name="TextBox 18"/>
            <p:cNvSpPr txBox="1"/>
            <p:nvPr/>
          </p:nvSpPr>
          <p:spPr>
            <a:xfrm>
              <a:off x="4953000" y="3048000"/>
              <a:ext cx="1828800" cy="369332"/>
            </a:xfrm>
            <a:prstGeom prst="rect">
              <a:avLst/>
            </a:prstGeom>
            <a:noFill/>
          </p:spPr>
          <p:txBody>
            <a:bodyPr wrap="square" rtlCol="0">
              <a:spAutoFit/>
            </a:bodyPr>
            <a:lstStyle/>
            <a:p>
              <a:pPr algn="ctr"/>
              <a:r>
                <a:rPr lang="en-US" b="1" dirty="0" smtClean="0">
                  <a:solidFill>
                    <a:schemeClr val="bg1"/>
                  </a:solidFill>
                </a:rPr>
                <a:t>Child</a:t>
              </a:r>
              <a:endParaRPr lang="en-US" b="1" dirty="0">
                <a:solidFill>
                  <a:schemeClr val="bg1"/>
                </a:solidFill>
              </a:endParaRPr>
            </a:p>
          </p:txBody>
        </p:sp>
      </p:grpSp>
      <p:sp>
        <p:nvSpPr>
          <p:cNvPr id="20" name="TextBox 19"/>
          <p:cNvSpPr txBox="1"/>
          <p:nvPr/>
        </p:nvSpPr>
        <p:spPr>
          <a:xfrm>
            <a:off x="2971800" y="3276600"/>
            <a:ext cx="1371600" cy="369332"/>
          </a:xfrm>
          <a:prstGeom prst="rect">
            <a:avLst/>
          </a:prstGeom>
          <a:noFill/>
        </p:spPr>
        <p:txBody>
          <a:bodyPr wrap="square" rtlCol="0">
            <a:spAutoFit/>
          </a:bodyPr>
          <a:lstStyle/>
          <a:p>
            <a:pPr algn="ctr"/>
            <a:r>
              <a:rPr lang="en-US" b="1" dirty="0" smtClean="0">
                <a:solidFill>
                  <a:schemeClr val="bg1"/>
                </a:solidFill>
              </a:rPr>
              <a:t>Empathy</a:t>
            </a:r>
            <a:endParaRPr lang="en-US" b="1" dirty="0">
              <a:solidFill>
                <a:schemeClr val="bg1"/>
              </a:solidFill>
            </a:endParaRPr>
          </a:p>
        </p:txBody>
      </p:sp>
      <p:sp>
        <p:nvSpPr>
          <p:cNvPr id="21" name="TextBox 20"/>
          <p:cNvSpPr txBox="1"/>
          <p:nvPr/>
        </p:nvSpPr>
        <p:spPr>
          <a:xfrm>
            <a:off x="3810000" y="5257800"/>
            <a:ext cx="1295400" cy="369332"/>
          </a:xfrm>
          <a:prstGeom prst="rect">
            <a:avLst/>
          </a:prstGeom>
          <a:noFill/>
        </p:spPr>
        <p:txBody>
          <a:bodyPr wrap="square" rtlCol="0">
            <a:spAutoFit/>
          </a:bodyPr>
          <a:lstStyle/>
          <a:p>
            <a:r>
              <a:rPr lang="en-US" b="1" dirty="0" smtClean="0">
                <a:solidFill>
                  <a:schemeClr val="bg1"/>
                </a:solidFill>
              </a:rPr>
              <a:t>Empathy</a:t>
            </a:r>
            <a:endParaRPr lang="en-US" b="1" dirty="0">
              <a:solidFill>
                <a:schemeClr val="bg1"/>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Ambivalence</a:t>
            </a:r>
            <a:endParaRPr lang="en-US" dirty="0"/>
          </a:p>
        </p:txBody>
      </p:sp>
      <p:sp>
        <p:nvSpPr>
          <p:cNvPr id="4" name="Date Placeholder 3"/>
          <p:cNvSpPr>
            <a:spLocks noGrp="1"/>
          </p:cNvSpPr>
          <p:nvPr>
            <p:ph type="dt" sz="half" idx="10"/>
          </p:nvPr>
        </p:nvSpPr>
        <p:spPr/>
        <p:txBody>
          <a:bodyPr/>
          <a:lstStyle/>
          <a:p>
            <a:pPr>
              <a:defRPr/>
            </a:pPr>
            <a:fld id="{2A269407-29E4-4842-9D70-0C8A96C9A0E0}" type="datetime1">
              <a:rPr lang="en-US" smtClean="0">
                <a:solidFill>
                  <a:srgbClr val="B13F9A"/>
                </a:solidFill>
              </a:rPr>
              <a:pPr>
                <a:defRPr/>
              </a:pPr>
              <a:t>5/2/2014</a:t>
            </a:fld>
            <a:endParaRPr lang="en-US" dirty="0">
              <a:solidFill>
                <a:srgbClr val="B13F9A"/>
              </a:solidFill>
            </a:endParaRPr>
          </a:p>
        </p:txBody>
      </p:sp>
      <p:sp>
        <p:nvSpPr>
          <p:cNvPr id="5" name="Footer Placeholder 4"/>
          <p:cNvSpPr>
            <a:spLocks noGrp="1"/>
          </p:cNvSpPr>
          <p:nvPr>
            <p:ph type="ftr" sz="quarter" idx="11"/>
          </p:nvPr>
        </p:nvSpPr>
        <p:spPr/>
        <p:txBody>
          <a:bodyPr/>
          <a:lstStyle/>
          <a:p>
            <a:pPr>
              <a:defRPr/>
            </a:pPr>
            <a:r>
              <a:rPr lang="en-US" dirty="0" smtClean="0">
                <a:solidFill>
                  <a:srgbClr val="B13F9A"/>
                </a:solidFill>
              </a:rPr>
              <a:t>Family Enhancement Center </a:t>
            </a:r>
            <a:endParaRPr lang="en-US" dirty="0">
              <a:solidFill>
                <a:srgbClr val="B13F9A"/>
              </a:solidFill>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6659</TotalTime>
  <Words>2216</Words>
  <Application>Microsoft Office PowerPoint</Application>
  <PresentationFormat>On-screen Show (4:3)</PresentationFormat>
  <Paragraphs>484</Paragraphs>
  <Slides>64</Slides>
  <Notes>6</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Opulent</vt:lpstr>
      <vt:lpstr>Slide 1</vt:lpstr>
      <vt:lpstr>Family Enhancement Center</vt:lpstr>
      <vt:lpstr>Family Enhancement Center</vt:lpstr>
      <vt:lpstr>Critical Pieces of the Trauma Informed puzzle</vt:lpstr>
      <vt:lpstr>Parent Engagement</vt:lpstr>
      <vt:lpstr>Engagement</vt:lpstr>
      <vt:lpstr>Engagement</vt:lpstr>
      <vt:lpstr>Engagement</vt:lpstr>
      <vt:lpstr>Activity</vt:lpstr>
      <vt:lpstr>Engagement</vt:lpstr>
      <vt:lpstr>Understanding trauma’s effect on the brain</vt:lpstr>
      <vt:lpstr>Brain and Body Growth</vt:lpstr>
      <vt:lpstr>Brain Change</vt:lpstr>
      <vt:lpstr>The Brain – Thinking About Trauma </vt:lpstr>
      <vt:lpstr>Sequential Neurodevelopment </vt:lpstr>
      <vt:lpstr>  </vt:lpstr>
      <vt:lpstr>Use Dependent Development</vt:lpstr>
      <vt:lpstr>Brain of child effected by trauma  or neglect</vt:lpstr>
      <vt:lpstr>Implications of Brain Development</vt:lpstr>
      <vt:lpstr>The Good News</vt:lpstr>
      <vt:lpstr>Implications of Brain Development</vt:lpstr>
      <vt:lpstr>Implications of Brain Development</vt:lpstr>
      <vt:lpstr>Implications of Brain Development</vt:lpstr>
      <vt:lpstr>Implications of Brain Development</vt:lpstr>
      <vt:lpstr>Practical Understanding of Child Trauma</vt:lpstr>
      <vt:lpstr>Slide 26</vt:lpstr>
      <vt:lpstr>Holding Environment is the first priority - Team Development</vt:lpstr>
      <vt:lpstr>Team Development</vt:lpstr>
      <vt:lpstr>Holding Environment is  first priority</vt:lpstr>
      <vt:lpstr>Holding Environment is  first priority</vt:lpstr>
      <vt:lpstr>Humor is a must</vt:lpstr>
      <vt:lpstr>Holding Environment includes consistent consequences</vt:lpstr>
      <vt:lpstr>Holding Environment includes consistent consequences</vt:lpstr>
      <vt:lpstr>Holding Environment includes consistent consequences</vt:lpstr>
      <vt:lpstr>Holding Environment must be relentlessly positive</vt:lpstr>
      <vt:lpstr>Holding Environment must be relentlessly positive</vt:lpstr>
      <vt:lpstr>Positive lectures - activity</vt:lpstr>
      <vt:lpstr>Slide 38</vt:lpstr>
      <vt:lpstr> Being The Best caregiver you can WE unknowingly carry our mothers and  Fathers inside of us.</vt:lpstr>
      <vt:lpstr>the worst parent is in there too WE unknowingly carry  our mothers and Fathers inside of us.</vt:lpstr>
      <vt:lpstr>Most of us are in the middle</vt:lpstr>
      <vt:lpstr>forming relationships self and other</vt:lpstr>
      <vt:lpstr>forming relationships self and other</vt:lpstr>
      <vt:lpstr>forming relationships self and other</vt:lpstr>
      <vt:lpstr>forming relationships self and other</vt:lpstr>
      <vt:lpstr>When working with a child who has trauma</vt:lpstr>
      <vt:lpstr>When working with a child who has trauma</vt:lpstr>
      <vt:lpstr>When working from a past experience with trauma</vt:lpstr>
      <vt:lpstr>When working from a past experience with trauma</vt:lpstr>
      <vt:lpstr>Relational Basis of brain development</vt:lpstr>
      <vt:lpstr>Relational Basis of brain development – Depressed Caregiver</vt:lpstr>
      <vt:lpstr>Relational Basis of brain development – Abusive or angry caregiver</vt:lpstr>
      <vt:lpstr>How early experiences affect current relationships</vt:lpstr>
      <vt:lpstr>Relational Effects Intimacy Barrier</vt:lpstr>
      <vt:lpstr>Relational Effects</vt:lpstr>
      <vt:lpstr>Relational Effects</vt:lpstr>
      <vt:lpstr>Relational Issues – case example</vt:lpstr>
      <vt:lpstr>Relational Issues – case example</vt:lpstr>
      <vt:lpstr>Measured Doses of Attachment Related and developmentally appropriate interactions</vt:lpstr>
      <vt:lpstr>Measured Doses of Attachment Related and developmentally appropriate interactions</vt:lpstr>
      <vt:lpstr>Slide 61</vt:lpstr>
      <vt:lpstr>Helping children Extend Relational Healing</vt:lpstr>
      <vt:lpstr>Helping children with Relational Effects</vt:lpstr>
      <vt:lpstr>Web sites for images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Focus</dc:title>
  <dc:creator>Owner</dc:creator>
  <cp:lastModifiedBy>Natasha Kaiser</cp:lastModifiedBy>
  <cp:revision>54</cp:revision>
  <dcterms:created xsi:type="dcterms:W3CDTF">2011-10-31T17:03:04Z</dcterms:created>
  <dcterms:modified xsi:type="dcterms:W3CDTF">2014-05-02T19:25:35Z</dcterms:modified>
</cp:coreProperties>
</file>